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2" r:id="rId5"/>
    <p:sldMasterId id="2147483679" r:id="rId6"/>
    <p:sldMasterId id="2147483691" r:id="rId7"/>
    <p:sldMasterId id="2147483707" r:id="rId8"/>
  </p:sldMasterIdLst>
  <p:notesMasterIdLst>
    <p:notesMasterId r:id="rId80"/>
  </p:notesMasterIdLst>
  <p:handoutMasterIdLst>
    <p:handoutMasterId r:id="rId81"/>
  </p:handoutMasterIdLst>
  <p:sldIdLst>
    <p:sldId id="289" r:id="rId9"/>
    <p:sldId id="270" r:id="rId10"/>
    <p:sldId id="293" r:id="rId11"/>
    <p:sldId id="268" r:id="rId12"/>
    <p:sldId id="294" r:id="rId13"/>
    <p:sldId id="258" r:id="rId14"/>
    <p:sldId id="303" r:id="rId15"/>
    <p:sldId id="304" r:id="rId16"/>
    <p:sldId id="305" r:id="rId17"/>
    <p:sldId id="295" r:id="rId18"/>
    <p:sldId id="256" r:id="rId19"/>
    <p:sldId id="356" r:id="rId20"/>
    <p:sldId id="360" r:id="rId21"/>
    <p:sldId id="361" r:id="rId22"/>
    <p:sldId id="362" r:id="rId23"/>
    <p:sldId id="363" r:id="rId24"/>
    <p:sldId id="364" r:id="rId25"/>
    <p:sldId id="398" r:id="rId26"/>
    <p:sldId id="399" r:id="rId27"/>
    <p:sldId id="400" r:id="rId28"/>
    <p:sldId id="417" r:id="rId29"/>
    <p:sldId id="418" r:id="rId30"/>
    <p:sldId id="401" r:id="rId31"/>
    <p:sldId id="408" r:id="rId32"/>
    <p:sldId id="336" r:id="rId33"/>
    <p:sldId id="296" r:id="rId34"/>
    <p:sldId id="358" r:id="rId35"/>
    <p:sldId id="439" r:id="rId36"/>
    <p:sldId id="278" r:id="rId37"/>
    <p:sldId id="291" r:id="rId38"/>
    <p:sldId id="431" r:id="rId39"/>
    <p:sldId id="281" r:id="rId40"/>
    <p:sldId id="446" r:id="rId41"/>
    <p:sldId id="269" r:id="rId42"/>
    <p:sldId id="432" r:id="rId43"/>
    <p:sldId id="445" r:id="rId44"/>
    <p:sldId id="422" r:id="rId45"/>
    <p:sldId id="440" r:id="rId46"/>
    <p:sldId id="308" r:id="rId47"/>
    <p:sldId id="450" r:id="rId48"/>
    <p:sldId id="388" r:id="rId49"/>
    <p:sldId id="407" r:id="rId50"/>
    <p:sldId id="455" r:id="rId51"/>
    <p:sldId id="402" r:id="rId52"/>
    <p:sldId id="404" r:id="rId53"/>
    <p:sldId id="386" r:id="rId54"/>
    <p:sldId id="456" r:id="rId55"/>
    <p:sldId id="457" r:id="rId56"/>
    <p:sldId id="387" r:id="rId57"/>
    <p:sldId id="433" r:id="rId58"/>
    <p:sldId id="436" r:id="rId59"/>
    <p:sldId id="435" r:id="rId60"/>
    <p:sldId id="448" r:id="rId61"/>
    <p:sldId id="451" r:id="rId62"/>
    <p:sldId id="458" r:id="rId63"/>
    <p:sldId id="265" r:id="rId64"/>
    <p:sldId id="297" r:id="rId65"/>
    <p:sldId id="298" r:id="rId66"/>
    <p:sldId id="299" r:id="rId67"/>
    <p:sldId id="300" r:id="rId68"/>
    <p:sldId id="301" r:id="rId69"/>
    <p:sldId id="459" r:id="rId70"/>
    <p:sldId id="264" r:id="rId71"/>
    <p:sldId id="257" r:id="rId72"/>
    <p:sldId id="460" r:id="rId73"/>
    <p:sldId id="259" r:id="rId74"/>
    <p:sldId id="260" r:id="rId75"/>
    <p:sldId id="261" r:id="rId76"/>
    <p:sldId id="262" r:id="rId77"/>
    <p:sldId id="302" r:id="rId78"/>
    <p:sldId id="288" r:id="rId79"/>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13"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ore"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F92"/>
    <a:srgbClr val="0090A2"/>
    <a:srgbClr val="404040"/>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76" autoAdjust="0"/>
    <p:restoredTop sz="94660"/>
  </p:normalViewPr>
  <p:slideViewPr>
    <p:cSldViewPr snapToGrid="0">
      <p:cViewPr varScale="1">
        <p:scale>
          <a:sx n="145" d="100"/>
          <a:sy n="145" d="100"/>
        </p:scale>
        <p:origin x="1188" y="120"/>
      </p:cViewPr>
      <p:guideLst>
        <p:guide pos="3840"/>
        <p:guide orient="horz" pos="2160"/>
      </p:guideLst>
    </p:cSldViewPr>
  </p:slideViewPr>
  <p:notesTextViewPr>
    <p:cViewPr>
      <p:scale>
        <a:sx n="1" d="1"/>
        <a:sy n="1" d="1"/>
      </p:scale>
      <p:origin x="0" y="0"/>
    </p:cViewPr>
  </p:notesTextViewPr>
  <p:notesViewPr>
    <p:cSldViewPr snapToGrid="0">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viewProps" Target="viewProp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2.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notesMaster" Target="notesMasters/notesMaster1.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handoutMaster" Target="handoutMasters/handoutMaster1.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61" Type="http://schemas.openxmlformats.org/officeDocument/2006/relationships/slide" Target="slides/slide53.xml"/><Relationship Id="rId82"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A1B5C7-346A-4F5A-ACF2-D476EA67D8A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60F96F0-E60D-4F00-B7E8-0E9770EB441B}">
      <dgm:prSet/>
      <dgm:spPr/>
      <dgm:t>
        <a:bodyPr/>
        <a:lstStyle/>
        <a:p>
          <a:r>
            <a:rPr lang="it-IT" dirty="0"/>
            <a:t>Totale attivo fino a 150Mln</a:t>
          </a:r>
        </a:p>
        <a:p>
          <a:r>
            <a:rPr lang="it-IT" dirty="0"/>
            <a:t>(Prodotto D&amp;O)</a:t>
          </a:r>
          <a:endParaRPr lang="en-US" dirty="0"/>
        </a:p>
      </dgm:t>
    </dgm:pt>
    <dgm:pt modelId="{3FF3B978-6347-49B7-9079-AA41A4473CF6}" type="parTrans" cxnId="{8E33804E-AB17-40AD-8ACA-A6F792DEBD6C}">
      <dgm:prSet/>
      <dgm:spPr/>
      <dgm:t>
        <a:bodyPr/>
        <a:lstStyle/>
        <a:p>
          <a:endParaRPr lang="en-US"/>
        </a:p>
      </dgm:t>
    </dgm:pt>
    <dgm:pt modelId="{C2566401-6755-48F8-8099-D5783C41D7C4}" type="sibTrans" cxnId="{8E33804E-AB17-40AD-8ACA-A6F792DEBD6C}">
      <dgm:prSet/>
      <dgm:spPr/>
      <dgm:t>
        <a:bodyPr/>
        <a:lstStyle/>
        <a:p>
          <a:endParaRPr lang="en-US"/>
        </a:p>
      </dgm:t>
    </dgm:pt>
    <dgm:pt modelId="{4AE9629B-0FFD-48F5-A34F-07E9CDB74918}">
      <dgm:prSet/>
      <dgm:spPr/>
      <dgm:t>
        <a:bodyPr/>
        <a:lstStyle/>
        <a:p>
          <a:r>
            <a:rPr lang="it-IT" dirty="0"/>
            <a:t>Massimali fino a 5Mln</a:t>
          </a:r>
        </a:p>
        <a:p>
          <a:r>
            <a:rPr lang="it-IT" dirty="0"/>
            <a:t>(Prodotto D&amp;O)</a:t>
          </a:r>
          <a:endParaRPr lang="en-US" dirty="0"/>
        </a:p>
      </dgm:t>
    </dgm:pt>
    <dgm:pt modelId="{6DBA0D68-AD80-419C-B50B-3C4F9054F513}" type="parTrans" cxnId="{F98727D2-E130-4890-9901-06F9DABB9C3C}">
      <dgm:prSet/>
      <dgm:spPr/>
      <dgm:t>
        <a:bodyPr/>
        <a:lstStyle/>
        <a:p>
          <a:endParaRPr lang="en-US"/>
        </a:p>
      </dgm:t>
    </dgm:pt>
    <dgm:pt modelId="{BE8539AC-1245-42D5-93E1-5081113844B4}" type="sibTrans" cxnId="{F98727D2-E130-4890-9901-06F9DABB9C3C}">
      <dgm:prSet/>
      <dgm:spPr/>
      <dgm:t>
        <a:bodyPr/>
        <a:lstStyle/>
        <a:p>
          <a:endParaRPr lang="en-US"/>
        </a:p>
      </dgm:t>
    </dgm:pt>
    <dgm:pt modelId="{D445A47D-5408-455B-A9B3-2E52B6632349}">
      <dgm:prSet/>
      <dgm:spPr/>
      <dgm:t>
        <a:bodyPr/>
        <a:lstStyle/>
        <a:p>
          <a:r>
            <a:rPr lang="it-IT" dirty="0"/>
            <a:t>Quotazione veloce in base al codice Ateco</a:t>
          </a:r>
        </a:p>
        <a:p>
          <a:r>
            <a:rPr lang="it-IT" dirty="0"/>
            <a:t>(Prodotto </a:t>
          </a:r>
          <a:r>
            <a:rPr lang="it-IT" dirty="0" err="1"/>
            <a:t>MyD&amp;O</a:t>
          </a:r>
          <a:r>
            <a:rPr lang="it-IT" dirty="0"/>
            <a:t>)</a:t>
          </a:r>
          <a:endParaRPr lang="en-US" dirty="0"/>
        </a:p>
      </dgm:t>
    </dgm:pt>
    <dgm:pt modelId="{B190EEA5-BE53-4EA5-A810-1023DF63BEB0}" type="parTrans" cxnId="{3DE4D0CE-2FD4-4F7D-8004-FFEFE51B3A44}">
      <dgm:prSet/>
      <dgm:spPr/>
      <dgm:t>
        <a:bodyPr/>
        <a:lstStyle/>
        <a:p>
          <a:endParaRPr lang="en-US"/>
        </a:p>
      </dgm:t>
    </dgm:pt>
    <dgm:pt modelId="{0768524A-72D8-4644-8750-4746E746CCAD}" type="sibTrans" cxnId="{3DE4D0CE-2FD4-4F7D-8004-FFEFE51B3A44}">
      <dgm:prSet/>
      <dgm:spPr/>
      <dgm:t>
        <a:bodyPr/>
        <a:lstStyle/>
        <a:p>
          <a:endParaRPr lang="en-US"/>
        </a:p>
      </dgm:t>
    </dgm:pt>
    <dgm:pt modelId="{A79FAD7A-E46B-4D0D-A426-5715FA2B1DB9}">
      <dgm:prSet/>
      <dgm:spPr/>
      <dgm:t>
        <a:bodyPr/>
        <a:lstStyle/>
        <a:p>
          <a:r>
            <a:rPr lang="it-IT" dirty="0"/>
            <a:t>Possibilità di assicurare società o associazioni (enti no profit, fondazioni, cooperative, ecc..)</a:t>
          </a:r>
          <a:endParaRPr lang="en-US" dirty="0"/>
        </a:p>
      </dgm:t>
    </dgm:pt>
    <dgm:pt modelId="{6D906A64-B1C8-495E-93E9-5E542FB232D1}" type="parTrans" cxnId="{DD8221FE-FF05-4BFE-925F-9E26664BC3C0}">
      <dgm:prSet/>
      <dgm:spPr/>
      <dgm:t>
        <a:bodyPr/>
        <a:lstStyle/>
        <a:p>
          <a:endParaRPr lang="en-US"/>
        </a:p>
      </dgm:t>
    </dgm:pt>
    <dgm:pt modelId="{D59CEED3-1C42-4039-99EB-7415B889397A}" type="sibTrans" cxnId="{DD8221FE-FF05-4BFE-925F-9E26664BC3C0}">
      <dgm:prSet/>
      <dgm:spPr/>
      <dgm:t>
        <a:bodyPr/>
        <a:lstStyle/>
        <a:p>
          <a:endParaRPr lang="en-US"/>
        </a:p>
      </dgm:t>
    </dgm:pt>
    <dgm:pt modelId="{14E25D51-D7D3-4358-90CD-78545248AB8E}">
      <dgm:prSet/>
      <dgm:spPr/>
      <dgm:t>
        <a:bodyPr/>
        <a:lstStyle/>
        <a:p>
          <a:r>
            <a:rPr lang="it-IT" dirty="0"/>
            <a:t>Personalizzazione della copertura con estensioni</a:t>
          </a:r>
          <a:endParaRPr lang="en-US" dirty="0"/>
        </a:p>
      </dgm:t>
    </dgm:pt>
    <dgm:pt modelId="{87DD7753-DC89-4E6E-B676-D38CAFE469D9}" type="parTrans" cxnId="{C6A10651-E082-4847-8307-749E50B139D8}">
      <dgm:prSet/>
      <dgm:spPr/>
      <dgm:t>
        <a:bodyPr/>
        <a:lstStyle/>
        <a:p>
          <a:endParaRPr lang="en-US"/>
        </a:p>
      </dgm:t>
    </dgm:pt>
    <dgm:pt modelId="{EF6ACA43-DB95-4BED-A8FB-B5A0A12EDE93}" type="sibTrans" cxnId="{C6A10651-E082-4847-8307-749E50B139D8}">
      <dgm:prSet/>
      <dgm:spPr/>
      <dgm:t>
        <a:bodyPr/>
        <a:lstStyle/>
        <a:p>
          <a:endParaRPr lang="en-US"/>
        </a:p>
      </dgm:t>
    </dgm:pt>
    <dgm:pt modelId="{C451C03E-52DF-49CC-895E-061BDD2CD862}">
      <dgm:prSet/>
      <dgm:spPr/>
      <dgm:t>
        <a:bodyPr/>
        <a:lstStyle/>
        <a:p>
          <a:r>
            <a:rPr lang="it-IT"/>
            <a:t>Retroattività Illimitata</a:t>
          </a:r>
          <a:endParaRPr lang="en-US"/>
        </a:p>
      </dgm:t>
    </dgm:pt>
    <dgm:pt modelId="{1C80B6E9-EA00-4D8B-AD82-F8C266923554}" type="parTrans" cxnId="{747AE92B-566B-4162-8D82-0A3FE94ED5DA}">
      <dgm:prSet/>
      <dgm:spPr/>
      <dgm:t>
        <a:bodyPr/>
        <a:lstStyle/>
        <a:p>
          <a:endParaRPr lang="en-US"/>
        </a:p>
      </dgm:t>
    </dgm:pt>
    <dgm:pt modelId="{0D093259-A2F6-436A-954D-B4E8493389AF}" type="sibTrans" cxnId="{747AE92B-566B-4162-8D82-0A3FE94ED5DA}">
      <dgm:prSet/>
      <dgm:spPr/>
      <dgm:t>
        <a:bodyPr/>
        <a:lstStyle/>
        <a:p>
          <a:endParaRPr lang="en-US"/>
        </a:p>
      </dgm:t>
    </dgm:pt>
    <dgm:pt modelId="{4D4E7FC0-C95E-4FCB-92CE-197777F9BE98}">
      <dgm:prSet/>
      <dgm:spPr/>
      <dgm:t>
        <a:bodyPr/>
        <a:lstStyle/>
        <a:p>
          <a:r>
            <a:rPr lang="it-IT"/>
            <a:t>Nessuna franchigia per l’attività ordinarie</a:t>
          </a:r>
          <a:endParaRPr lang="en-US"/>
        </a:p>
      </dgm:t>
    </dgm:pt>
    <dgm:pt modelId="{D058C7AF-8BF4-49F5-90CC-C595D5A96BD2}" type="parTrans" cxnId="{6CF9162C-D8C2-49CD-8343-53064735772D}">
      <dgm:prSet/>
      <dgm:spPr/>
      <dgm:t>
        <a:bodyPr/>
        <a:lstStyle/>
        <a:p>
          <a:endParaRPr lang="en-US"/>
        </a:p>
      </dgm:t>
    </dgm:pt>
    <dgm:pt modelId="{DE9E30B9-3486-4ECB-9D8F-CD6D156E3C75}" type="sibTrans" cxnId="{6CF9162C-D8C2-49CD-8343-53064735772D}">
      <dgm:prSet/>
      <dgm:spPr/>
      <dgm:t>
        <a:bodyPr/>
        <a:lstStyle/>
        <a:p>
          <a:endParaRPr lang="en-US"/>
        </a:p>
      </dgm:t>
    </dgm:pt>
    <dgm:pt modelId="{853949A0-BA6E-418B-B641-076E716A2069}">
      <dgm:prSet/>
      <dgm:spPr/>
      <dgm:t>
        <a:bodyPr/>
        <a:lstStyle/>
        <a:p>
          <a:r>
            <a:rPr lang="it-IT"/>
            <a:t>Quotazione tramite questionario Digitale (Prodotto MyD&amp;O)</a:t>
          </a:r>
          <a:endParaRPr lang="en-US"/>
        </a:p>
      </dgm:t>
    </dgm:pt>
    <dgm:pt modelId="{D885B09A-448B-4303-B623-A5F3884DA964}" type="parTrans" cxnId="{20FE7251-02A3-4D65-8D82-C40493FAEF45}">
      <dgm:prSet/>
      <dgm:spPr/>
      <dgm:t>
        <a:bodyPr/>
        <a:lstStyle/>
        <a:p>
          <a:endParaRPr lang="en-US"/>
        </a:p>
      </dgm:t>
    </dgm:pt>
    <dgm:pt modelId="{648CB720-CE3D-4BB6-8517-79EFC9DCCCBC}" type="sibTrans" cxnId="{20FE7251-02A3-4D65-8D82-C40493FAEF45}">
      <dgm:prSet/>
      <dgm:spPr/>
      <dgm:t>
        <a:bodyPr/>
        <a:lstStyle/>
        <a:p>
          <a:endParaRPr lang="en-US"/>
        </a:p>
      </dgm:t>
    </dgm:pt>
    <dgm:pt modelId="{09E8D11D-B6CE-45E6-B508-8FFD92CD2A39}">
      <dgm:prSet/>
      <dgm:spPr/>
      <dgm:t>
        <a:bodyPr/>
        <a:lstStyle/>
        <a:p>
          <a:r>
            <a:rPr lang="it-IT"/>
            <a:t>Tacito Rinnovo (Prodotto MyD&amp;O)</a:t>
          </a:r>
          <a:endParaRPr lang="en-US"/>
        </a:p>
      </dgm:t>
    </dgm:pt>
    <dgm:pt modelId="{0BDB6317-1082-4BC2-A553-0BA8EA72965B}" type="parTrans" cxnId="{C2687B83-07FE-492F-A8FD-D15DA8F6979B}">
      <dgm:prSet/>
      <dgm:spPr/>
      <dgm:t>
        <a:bodyPr/>
        <a:lstStyle/>
        <a:p>
          <a:endParaRPr lang="en-US"/>
        </a:p>
      </dgm:t>
    </dgm:pt>
    <dgm:pt modelId="{7174634E-ABE6-4E00-8E4C-5C546E5D8E7C}" type="sibTrans" cxnId="{C2687B83-07FE-492F-A8FD-D15DA8F6979B}">
      <dgm:prSet/>
      <dgm:spPr/>
      <dgm:t>
        <a:bodyPr/>
        <a:lstStyle/>
        <a:p>
          <a:endParaRPr lang="en-US"/>
        </a:p>
      </dgm:t>
    </dgm:pt>
    <dgm:pt modelId="{2425D145-C361-45DA-AA25-FFB83CF643F1}" type="pres">
      <dgm:prSet presAssocID="{5BA1B5C7-346A-4F5A-ACF2-D476EA67D8A8}" presName="diagram" presStyleCnt="0">
        <dgm:presLayoutVars>
          <dgm:dir/>
          <dgm:resizeHandles val="exact"/>
        </dgm:presLayoutVars>
      </dgm:prSet>
      <dgm:spPr/>
    </dgm:pt>
    <dgm:pt modelId="{4A21CC58-9690-4B30-8FFF-D8A43945B346}" type="pres">
      <dgm:prSet presAssocID="{A60F96F0-E60D-4F00-B7E8-0E9770EB441B}" presName="node" presStyleLbl="node1" presStyleIdx="0" presStyleCnt="9">
        <dgm:presLayoutVars>
          <dgm:bulletEnabled val="1"/>
        </dgm:presLayoutVars>
      </dgm:prSet>
      <dgm:spPr/>
    </dgm:pt>
    <dgm:pt modelId="{7374945F-C079-44A6-8917-64034B203BED}" type="pres">
      <dgm:prSet presAssocID="{C2566401-6755-48F8-8099-D5783C41D7C4}" presName="sibTrans" presStyleCnt="0"/>
      <dgm:spPr/>
    </dgm:pt>
    <dgm:pt modelId="{4C9B22F4-1EAF-47CD-A60F-48877C5C48C0}" type="pres">
      <dgm:prSet presAssocID="{4AE9629B-0FFD-48F5-A34F-07E9CDB74918}" presName="node" presStyleLbl="node1" presStyleIdx="1" presStyleCnt="9">
        <dgm:presLayoutVars>
          <dgm:bulletEnabled val="1"/>
        </dgm:presLayoutVars>
      </dgm:prSet>
      <dgm:spPr/>
    </dgm:pt>
    <dgm:pt modelId="{071F37EE-9EE7-4417-8EBE-B385E81CABAA}" type="pres">
      <dgm:prSet presAssocID="{BE8539AC-1245-42D5-93E1-5081113844B4}" presName="sibTrans" presStyleCnt="0"/>
      <dgm:spPr/>
    </dgm:pt>
    <dgm:pt modelId="{DAE5BEBB-ACF8-494E-A63A-D1B9B8A4B03F}" type="pres">
      <dgm:prSet presAssocID="{D445A47D-5408-455B-A9B3-2E52B6632349}" presName="node" presStyleLbl="node1" presStyleIdx="2" presStyleCnt="9">
        <dgm:presLayoutVars>
          <dgm:bulletEnabled val="1"/>
        </dgm:presLayoutVars>
      </dgm:prSet>
      <dgm:spPr/>
    </dgm:pt>
    <dgm:pt modelId="{DC937DCF-E1E2-43D5-99C8-B7F846A8F138}" type="pres">
      <dgm:prSet presAssocID="{0768524A-72D8-4644-8750-4746E746CCAD}" presName="sibTrans" presStyleCnt="0"/>
      <dgm:spPr/>
    </dgm:pt>
    <dgm:pt modelId="{22E32CE0-58E1-4AD4-AE5F-76ACEDFEF611}" type="pres">
      <dgm:prSet presAssocID="{A79FAD7A-E46B-4D0D-A426-5715FA2B1DB9}" presName="node" presStyleLbl="node1" presStyleIdx="3" presStyleCnt="9">
        <dgm:presLayoutVars>
          <dgm:bulletEnabled val="1"/>
        </dgm:presLayoutVars>
      </dgm:prSet>
      <dgm:spPr/>
    </dgm:pt>
    <dgm:pt modelId="{A999BC87-2BB4-4E5C-8E46-5D7A1DFA5B56}" type="pres">
      <dgm:prSet presAssocID="{D59CEED3-1C42-4039-99EB-7415B889397A}" presName="sibTrans" presStyleCnt="0"/>
      <dgm:spPr/>
    </dgm:pt>
    <dgm:pt modelId="{E2F1C2F1-CA8F-4FCB-B1E7-87DFD24C7D62}" type="pres">
      <dgm:prSet presAssocID="{14E25D51-D7D3-4358-90CD-78545248AB8E}" presName="node" presStyleLbl="node1" presStyleIdx="4" presStyleCnt="9">
        <dgm:presLayoutVars>
          <dgm:bulletEnabled val="1"/>
        </dgm:presLayoutVars>
      </dgm:prSet>
      <dgm:spPr/>
    </dgm:pt>
    <dgm:pt modelId="{4BC40306-CFC1-468E-B44F-2E334A3F1A2B}" type="pres">
      <dgm:prSet presAssocID="{EF6ACA43-DB95-4BED-A8FB-B5A0A12EDE93}" presName="sibTrans" presStyleCnt="0"/>
      <dgm:spPr/>
    </dgm:pt>
    <dgm:pt modelId="{BAE0EABF-02D6-48DB-A210-26E7E06F68C8}" type="pres">
      <dgm:prSet presAssocID="{C451C03E-52DF-49CC-895E-061BDD2CD862}" presName="node" presStyleLbl="node1" presStyleIdx="5" presStyleCnt="9">
        <dgm:presLayoutVars>
          <dgm:bulletEnabled val="1"/>
        </dgm:presLayoutVars>
      </dgm:prSet>
      <dgm:spPr/>
    </dgm:pt>
    <dgm:pt modelId="{18DDF2AD-B71E-4D87-8404-E51266F65141}" type="pres">
      <dgm:prSet presAssocID="{0D093259-A2F6-436A-954D-B4E8493389AF}" presName="sibTrans" presStyleCnt="0"/>
      <dgm:spPr/>
    </dgm:pt>
    <dgm:pt modelId="{A024AEAD-41B7-4E82-BAB0-B447AB5418FA}" type="pres">
      <dgm:prSet presAssocID="{4D4E7FC0-C95E-4FCB-92CE-197777F9BE98}" presName="node" presStyleLbl="node1" presStyleIdx="6" presStyleCnt="9">
        <dgm:presLayoutVars>
          <dgm:bulletEnabled val="1"/>
        </dgm:presLayoutVars>
      </dgm:prSet>
      <dgm:spPr/>
    </dgm:pt>
    <dgm:pt modelId="{C2BC855E-7E40-4A08-B826-B76A936C6F97}" type="pres">
      <dgm:prSet presAssocID="{DE9E30B9-3486-4ECB-9D8F-CD6D156E3C75}" presName="sibTrans" presStyleCnt="0"/>
      <dgm:spPr/>
    </dgm:pt>
    <dgm:pt modelId="{BD48B493-96FC-438D-9048-85CF17A956C0}" type="pres">
      <dgm:prSet presAssocID="{853949A0-BA6E-418B-B641-076E716A2069}" presName="node" presStyleLbl="node1" presStyleIdx="7" presStyleCnt="9">
        <dgm:presLayoutVars>
          <dgm:bulletEnabled val="1"/>
        </dgm:presLayoutVars>
      </dgm:prSet>
      <dgm:spPr/>
    </dgm:pt>
    <dgm:pt modelId="{03C36730-C7BC-4421-AFC2-5B0153A25E74}" type="pres">
      <dgm:prSet presAssocID="{648CB720-CE3D-4BB6-8517-79EFC9DCCCBC}" presName="sibTrans" presStyleCnt="0"/>
      <dgm:spPr/>
    </dgm:pt>
    <dgm:pt modelId="{AE2434FF-04F4-4639-A22A-F2CFC8C65F6C}" type="pres">
      <dgm:prSet presAssocID="{09E8D11D-B6CE-45E6-B508-8FFD92CD2A39}" presName="node" presStyleLbl="node1" presStyleIdx="8" presStyleCnt="9">
        <dgm:presLayoutVars>
          <dgm:bulletEnabled val="1"/>
        </dgm:presLayoutVars>
      </dgm:prSet>
      <dgm:spPr/>
    </dgm:pt>
  </dgm:ptLst>
  <dgm:cxnLst>
    <dgm:cxn modelId="{026C8C1B-CFCC-4495-AE5A-A16C57138B9E}" type="presOf" srcId="{5BA1B5C7-346A-4F5A-ACF2-D476EA67D8A8}" destId="{2425D145-C361-45DA-AA25-FFB83CF643F1}" srcOrd="0" destOrd="0" presId="urn:microsoft.com/office/officeart/2005/8/layout/default"/>
    <dgm:cxn modelId="{6ABB2C1C-FE4A-40CC-BEFC-ED0AD5FE919E}" type="presOf" srcId="{4D4E7FC0-C95E-4FCB-92CE-197777F9BE98}" destId="{A024AEAD-41B7-4E82-BAB0-B447AB5418FA}" srcOrd="0" destOrd="0" presId="urn:microsoft.com/office/officeart/2005/8/layout/default"/>
    <dgm:cxn modelId="{747AE92B-566B-4162-8D82-0A3FE94ED5DA}" srcId="{5BA1B5C7-346A-4F5A-ACF2-D476EA67D8A8}" destId="{C451C03E-52DF-49CC-895E-061BDD2CD862}" srcOrd="5" destOrd="0" parTransId="{1C80B6E9-EA00-4D8B-AD82-F8C266923554}" sibTransId="{0D093259-A2F6-436A-954D-B4E8493389AF}"/>
    <dgm:cxn modelId="{6CF9162C-D8C2-49CD-8343-53064735772D}" srcId="{5BA1B5C7-346A-4F5A-ACF2-D476EA67D8A8}" destId="{4D4E7FC0-C95E-4FCB-92CE-197777F9BE98}" srcOrd="6" destOrd="0" parTransId="{D058C7AF-8BF4-49F5-90CC-C595D5A96BD2}" sibTransId="{DE9E30B9-3486-4ECB-9D8F-CD6D156E3C75}"/>
    <dgm:cxn modelId="{1CABD237-C3CE-45BE-87E5-07D52C96D4ED}" type="presOf" srcId="{A60F96F0-E60D-4F00-B7E8-0E9770EB441B}" destId="{4A21CC58-9690-4B30-8FFF-D8A43945B346}" srcOrd="0" destOrd="0" presId="urn:microsoft.com/office/officeart/2005/8/layout/default"/>
    <dgm:cxn modelId="{7E8F6F46-03A4-40E7-AA18-35A1F946C157}" type="presOf" srcId="{D445A47D-5408-455B-A9B3-2E52B6632349}" destId="{DAE5BEBB-ACF8-494E-A63A-D1B9B8A4B03F}" srcOrd="0" destOrd="0" presId="urn:microsoft.com/office/officeart/2005/8/layout/default"/>
    <dgm:cxn modelId="{8E33804E-AB17-40AD-8ACA-A6F792DEBD6C}" srcId="{5BA1B5C7-346A-4F5A-ACF2-D476EA67D8A8}" destId="{A60F96F0-E60D-4F00-B7E8-0E9770EB441B}" srcOrd="0" destOrd="0" parTransId="{3FF3B978-6347-49B7-9079-AA41A4473CF6}" sibTransId="{C2566401-6755-48F8-8099-D5783C41D7C4}"/>
    <dgm:cxn modelId="{C6A10651-E082-4847-8307-749E50B139D8}" srcId="{5BA1B5C7-346A-4F5A-ACF2-D476EA67D8A8}" destId="{14E25D51-D7D3-4358-90CD-78545248AB8E}" srcOrd="4" destOrd="0" parTransId="{87DD7753-DC89-4E6E-B676-D38CAFE469D9}" sibTransId="{EF6ACA43-DB95-4BED-A8FB-B5A0A12EDE93}"/>
    <dgm:cxn modelId="{20FE7251-02A3-4D65-8D82-C40493FAEF45}" srcId="{5BA1B5C7-346A-4F5A-ACF2-D476EA67D8A8}" destId="{853949A0-BA6E-418B-B641-076E716A2069}" srcOrd="7" destOrd="0" parTransId="{D885B09A-448B-4303-B623-A5F3884DA964}" sibTransId="{648CB720-CE3D-4BB6-8517-79EFC9DCCCBC}"/>
    <dgm:cxn modelId="{C2687B83-07FE-492F-A8FD-D15DA8F6979B}" srcId="{5BA1B5C7-346A-4F5A-ACF2-D476EA67D8A8}" destId="{09E8D11D-B6CE-45E6-B508-8FFD92CD2A39}" srcOrd="8" destOrd="0" parTransId="{0BDB6317-1082-4BC2-A553-0BA8EA72965B}" sibTransId="{7174634E-ABE6-4E00-8E4C-5C546E5D8E7C}"/>
    <dgm:cxn modelId="{C6BAC790-4868-42A4-9B63-9E749FEE9E4E}" type="presOf" srcId="{4AE9629B-0FFD-48F5-A34F-07E9CDB74918}" destId="{4C9B22F4-1EAF-47CD-A60F-48877C5C48C0}" srcOrd="0" destOrd="0" presId="urn:microsoft.com/office/officeart/2005/8/layout/default"/>
    <dgm:cxn modelId="{A3C30F98-81E6-45E0-9C35-6CE3CADC518D}" type="presOf" srcId="{09E8D11D-B6CE-45E6-B508-8FFD92CD2A39}" destId="{AE2434FF-04F4-4639-A22A-F2CFC8C65F6C}" srcOrd="0" destOrd="0" presId="urn:microsoft.com/office/officeart/2005/8/layout/default"/>
    <dgm:cxn modelId="{3DE4D0CE-2FD4-4F7D-8004-FFEFE51B3A44}" srcId="{5BA1B5C7-346A-4F5A-ACF2-D476EA67D8A8}" destId="{D445A47D-5408-455B-A9B3-2E52B6632349}" srcOrd="2" destOrd="0" parTransId="{B190EEA5-BE53-4EA5-A810-1023DF63BEB0}" sibTransId="{0768524A-72D8-4644-8750-4746E746CCAD}"/>
    <dgm:cxn modelId="{F3A707D2-73AB-4620-9D25-226088582736}" type="presOf" srcId="{14E25D51-D7D3-4358-90CD-78545248AB8E}" destId="{E2F1C2F1-CA8F-4FCB-B1E7-87DFD24C7D62}" srcOrd="0" destOrd="0" presId="urn:microsoft.com/office/officeart/2005/8/layout/default"/>
    <dgm:cxn modelId="{F98727D2-E130-4890-9901-06F9DABB9C3C}" srcId="{5BA1B5C7-346A-4F5A-ACF2-D476EA67D8A8}" destId="{4AE9629B-0FFD-48F5-A34F-07E9CDB74918}" srcOrd="1" destOrd="0" parTransId="{6DBA0D68-AD80-419C-B50B-3C4F9054F513}" sibTransId="{BE8539AC-1245-42D5-93E1-5081113844B4}"/>
    <dgm:cxn modelId="{146F32F8-88F4-4E63-B6D6-F973ACAEADBA}" type="presOf" srcId="{A79FAD7A-E46B-4D0D-A426-5715FA2B1DB9}" destId="{22E32CE0-58E1-4AD4-AE5F-76ACEDFEF611}" srcOrd="0" destOrd="0" presId="urn:microsoft.com/office/officeart/2005/8/layout/default"/>
    <dgm:cxn modelId="{3DC17CF9-45A4-4DBE-858C-F9639E2AF495}" type="presOf" srcId="{C451C03E-52DF-49CC-895E-061BDD2CD862}" destId="{BAE0EABF-02D6-48DB-A210-26E7E06F68C8}" srcOrd="0" destOrd="0" presId="urn:microsoft.com/office/officeart/2005/8/layout/default"/>
    <dgm:cxn modelId="{DD8221FE-FF05-4BFE-925F-9E26664BC3C0}" srcId="{5BA1B5C7-346A-4F5A-ACF2-D476EA67D8A8}" destId="{A79FAD7A-E46B-4D0D-A426-5715FA2B1DB9}" srcOrd="3" destOrd="0" parTransId="{6D906A64-B1C8-495E-93E9-5E542FB232D1}" sibTransId="{D59CEED3-1C42-4039-99EB-7415B889397A}"/>
    <dgm:cxn modelId="{FD9766FE-7745-48A3-87E2-15FBED921239}" type="presOf" srcId="{853949A0-BA6E-418B-B641-076E716A2069}" destId="{BD48B493-96FC-438D-9048-85CF17A956C0}" srcOrd="0" destOrd="0" presId="urn:microsoft.com/office/officeart/2005/8/layout/default"/>
    <dgm:cxn modelId="{C5D73E07-2658-4964-86D8-D5121FC6B038}" type="presParOf" srcId="{2425D145-C361-45DA-AA25-FFB83CF643F1}" destId="{4A21CC58-9690-4B30-8FFF-D8A43945B346}" srcOrd="0" destOrd="0" presId="urn:microsoft.com/office/officeart/2005/8/layout/default"/>
    <dgm:cxn modelId="{14187991-B933-498B-B92C-B046C59E2EB6}" type="presParOf" srcId="{2425D145-C361-45DA-AA25-FFB83CF643F1}" destId="{7374945F-C079-44A6-8917-64034B203BED}" srcOrd="1" destOrd="0" presId="urn:microsoft.com/office/officeart/2005/8/layout/default"/>
    <dgm:cxn modelId="{27B70661-AF1B-4F13-8185-0D5A8C4F6AFA}" type="presParOf" srcId="{2425D145-C361-45DA-AA25-FFB83CF643F1}" destId="{4C9B22F4-1EAF-47CD-A60F-48877C5C48C0}" srcOrd="2" destOrd="0" presId="urn:microsoft.com/office/officeart/2005/8/layout/default"/>
    <dgm:cxn modelId="{2184C0DA-32F1-4586-B418-F25A692B86C8}" type="presParOf" srcId="{2425D145-C361-45DA-AA25-FFB83CF643F1}" destId="{071F37EE-9EE7-4417-8EBE-B385E81CABAA}" srcOrd="3" destOrd="0" presId="urn:microsoft.com/office/officeart/2005/8/layout/default"/>
    <dgm:cxn modelId="{BD29886E-9220-423F-824F-DC6FB999C814}" type="presParOf" srcId="{2425D145-C361-45DA-AA25-FFB83CF643F1}" destId="{DAE5BEBB-ACF8-494E-A63A-D1B9B8A4B03F}" srcOrd="4" destOrd="0" presId="urn:microsoft.com/office/officeart/2005/8/layout/default"/>
    <dgm:cxn modelId="{5410004F-79B1-49B4-AF42-F4BC77D778BB}" type="presParOf" srcId="{2425D145-C361-45DA-AA25-FFB83CF643F1}" destId="{DC937DCF-E1E2-43D5-99C8-B7F846A8F138}" srcOrd="5" destOrd="0" presId="urn:microsoft.com/office/officeart/2005/8/layout/default"/>
    <dgm:cxn modelId="{D36BC815-BED0-458D-8B03-455415D8A035}" type="presParOf" srcId="{2425D145-C361-45DA-AA25-FFB83CF643F1}" destId="{22E32CE0-58E1-4AD4-AE5F-76ACEDFEF611}" srcOrd="6" destOrd="0" presId="urn:microsoft.com/office/officeart/2005/8/layout/default"/>
    <dgm:cxn modelId="{9095E262-3137-4237-841E-0836F9E8F965}" type="presParOf" srcId="{2425D145-C361-45DA-AA25-FFB83CF643F1}" destId="{A999BC87-2BB4-4E5C-8E46-5D7A1DFA5B56}" srcOrd="7" destOrd="0" presId="urn:microsoft.com/office/officeart/2005/8/layout/default"/>
    <dgm:cxn modelId="{7FFEC5CD-F4A4-4D66-98BE-9FE2B41D74ED}" type="presParOf" srcId="{2425D145-C361-45DA-AA25-FFB83CF643F1}" destId="{E2F1C2F1-CA8F-4FCB-B1E7-87DFD24C7D62}" srcOrd="8" destOrd="0" presId="urn:microsoft.com/office/officeart/2005/8/layout/default"/>
    <dgm:cxn modelId="{2BCA2A1B-34B1-4D8A-9B42-59C94031FDD1}" type="presParOf" srcId="{2425D145-C361-45DA-AA25-FFB83CF643F1}" destId="{4BC40306-CFC1-468E-B44F-2E334A3F1A2B}" srcOrd="9" destOrd="0" presId="urn:microsoft.com/office/officeart/2005/8/layout/default"/>
    <dgm:cxn modelId="{75B48F4F-5181-4306-AE16-794B3364FE65}" type="presParOf" srcId="{2425D145-C361-45DA-AA25-FFB83CF643F1}" destId="{BAE0EABF-02D6-48DB-A210-26E7E06F68C8}" srcOrd="10" destOrd="0" presId="urn:microsoft.com/office/officeart/2005/8/layout/default"/>
    <dgm:cxn modelId="{0D435512-11E5-4DEA-8385-1B4EE69E0B42}" type="presParOf" srcId="{2425D145-C361-45DA-AA25-FFB83CF643F1}" destId="{18DDF2AD-B71E-4D87-8404-E51266F65141}" srcOrd="11" destOrd="0" presId="urn:microsoft.com/office/officeart/2005/8/layout/default"/>
    <dgm:cxn modelId="{D5DE22FE-7B33-41EB-8B8F-945785C3D04A}" type="presParOf" srcId="{2425D145-C361-45DA-AA25-FFB83CF643F1}" destId="{A024AEAD-41B7-4E82-BAB0-B447AB5418FA}" srcOrd="12" destOrd="0" presId="urn:microsoft.com/office/officeart/2005/8/layout/default"/>
    <dgm:cxn modelId="{FC8BEAE3-63A0-4DA9-BB21-9609F5C97E9D}" type="presParOf" srcId="{2425D145-C361-45DA-AA25-FFB83CF643F1}" destId="{C2BC855E-7E40-4A08-B826-B76A936C6F97}" srcOrd="13" destOrd="0" presId="urn:microsoft.com/office/officeart/2005/8/layout/default"/>
    <dgm:cxn modelId="{CB2A88F5-8805-435C-B8E9-A5B6DEE805D0}" type="presParOf" srcId="{2425D145-C361-45DA-AA25-FFB83CF643F1}" destId="{BD48B493-96FC-438D-9048-85CF17A956C0}" srcOrd="14" destOrd="0" presId="urn:microsoft.com/office/officeart/2005/8/layout/default"/>
    <dgm:cxn modelId="{7E6132D7-5EBD-420D-B5E1-A0EDC749D127}" type="presParOf" srcId="{2425D145-C361-45DA-AA25-FFB83CF643F1}" destId="{03C36730-C7BC-4421-AFC2-5B0153A25E74}" srcOrd="15" destOrd="0" presId="urn:microsoft.com/office/officeart/2005/8/layout/default"/>
    <dgm:cxn modelId="{29DDE590-2104-4E1D-99BC-B76AC71B8DA3}" type="presParOf" srcId="{2425D145-C361-45DA-AA25-FFB83CF643F1}" destId="{AE2434FF-04F4-4639-A22A-F2CFC8C65F6C}" srcOrd="1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2DBCC5-60A3-4503-B60E-60B677C0B9BD}"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D0DB9A2B-AA44-4106-8083-9C8473CE5B21}">
      <dgm:prSet/>
      <dgm:spPr/>
      <dgm:t>
        <a:bodyPr/>
        <a:lstStyle/>
        <a:p>
          <a:pPr algn="ctr"/>
          <a:r>
            <a:rPr lang="en-US" dirty="0">
              <a:solidFill>
                <a:schemeClr val="tx1"/>
              </a:solidFill>
            </a:rPr>
            <a:t>Come la </a:t>
          </a:r>
          <a:r>
            <a:rPr lang="en-US" dirty="0" err="1">
              <a:solidFill>
                <a:schemeClr val="tx1"/>
              </a:solidFill>
            </a:rPr>
            <a:t>lettura</a:t>
          </a:r>
          <a:r>
            <a:rPr lang="en-US" dirty="0">
              <a:solidFill>
                <a:schemeClr val="tx1"/>
              </a:solidFill>
            </a:rPr>
            <a:t> del rating del Fondo di </a:t>
          </a:r>
          <a:r>
            <a:rPr lang="en-US" dirty="0" err="1">
              <a:solidFill>
                <a:schemeClr val="tx1"/>
              </a:solidFill>
            </a:rPr>
            <a:t>Garanzia</a:t>
          </a:r>
          <a:r>
            <a:rPr lang="en-US" dirty="0">
              <a:solidFill>
                <a:schemeClr val="tx1"/>
              </a:solidFill>
            </a:rPr>
            <a:t> MCC </a:t>
          </a:r>
          <a:r>
            <a:rPr lang="en-US" dirty="0" err="1">
              <a:solidFill>
                <a:schemeClr val="tx1"/>
              </a:solidFill>
            </a:rPr>
            <a:t>diventa</a:t>
          </a:r>
          <a:r>
            <a:rPr lang="en-US" dirty="0">
              <a:solidFill>
                <a:schemeClr val="tx1"/>
              </a:solidFill>
            </a:rPr>
            <a:t> leva di </a:t>
          </a:r>
          <a:r>
            <a:rPr lang="en-US" dirty="0" err="1">
              <a:solidFill>
                <a:schemeClr val="tx1"/>
              </a:solidFill>
            </a:rPr>
            <a:t>prevenzione</a:t>
          </a:r>
          <a:r>
            <a:rPr lang="en-US" dirty="0">
              <a:solidFill>
                <a:schemeClr val="tx1"/>
              </a:solidFill>
            </a:rPr>
            <a:t> e </a:t>
          </a:r>
          <a:r>
            <a:rPr lang="en-US" dirty="0" err="1">
              <a:solidFill>
                <a:schemeClr val="tx1"/>
              </a:solidFill>
            </a:rPr>
            <a:t>resilienza</a:t>
          </a:r>
          <a:r>
            <a:rPr lang="en-US" dirty="0">
              <a:solidFill>
                <a:schemeClr val="tx1"/>
              </a:solidFill>
            </a:rPr>
            <a:t> </a:t>
          </a:r>
          <a:r>
            <a:rPr lang="en-US" dirty="0" err="1">
              <a:solidFill>
                <a:schemeClr val="tx1"/>
              </a:solidFill>
            </a:rPr>
            <a:t>aziendale</a:t>
          </a:r>
          <a:endParaRPr lang="en-US" dirty="0">
            <a:solidFill>
              <a:schemeClr val="tx1"/>
            </a:solidFill>
          </a:endParaRPr>
        </a:p>
      </dgm:t>
    </dgm:pt>
    <dgm:pt modelId="{471C3BC0-8290-4A7E-A982-6DFA9D3A642D}" type="parTrans" cxnId="{205694B5-9532-46DB-BE73-762886FE9548}">
      <dgm:prSet/>
      <dgm:spPr/>
      <dgm:t>
        <a:bodyPr/>
        <a:lstStyle/>
        <a:p>
          <a:endParaRPr lang="en-US"/>
        </a:p>
      </dgm:t>
    </dgm:pt>
    <dgm:pt modelId="{533A667B-C7E6-4FB0-9FFF-707ED0DBF03F}" type="sibTrans" cxnId="{205694B5-9532-46DB-BE73-762886FE9548}">
      <dgm:prSet/>
      <dgm:spPr/>
      <dgm:t>
        <a:bodyPr/>
        <a:lstStyle/>
        <a:p>
          <a:endParaRPr lang="en-US"/>
        </a:p>
      </dgm:t>
    </dgm:pt>
    <dgm:pt modelId="{475E3000-100D-445D-86A7-F76B723AA14E}">
      <dgm:prSet/>
      <dgm:spPr/>
      <dgm:t>
        <a:bodyPr/>
        <a:lstStyle/>
        <a:p>
          <a:pPr algn="ctr"/>
          <a:r>
            <a:rPr lang="en-US" dirty="0" err="1">
              <a:solidFill>
                <a:schemeClr val="tx1"/>
              </a:solidFill>
            </a:rPr>
            <a:t>Relatore</a:t>
          </a:r>
          <a:r>
            <a:rPr lang="en-US" dirty="0">
              <a:solidFill>
                <a:schemeClr val="tx1"/>
              </a:solidFill>
            </a:rPr>
            <a:t>: David Micheloni</a:t>
          </a:r>
        </a:p>
      </dgm:t>
    </dgm:pt>
    <dgm:pt modelId="{65EFC927-BF90-4A0B-85EB-6DF5D170428E}" type="parTrans" cxnId="{18804D1D-4CEB-4076-802A-2E25058A7FD8}">
      <dgm:prSet/>
      <dgm:spPr/>
      <dgm:t>
        <a:bodyPr/>
        <a:lstStyle/>
        <a:p>
          <a:endParaRPr lang="en-US"/>
        </a:p>
      </dgm:t>
    </dgm:pt>
    <dgm:pt modelId="{C490D955-1FE4-4B93-9DAF-129BF1AAEE6F}" type="sibTrans" cxnId="{18804D1D-4CEB-4076-802A-2E25058A7FD8}">
      <dgm:prSet/>
      <dgm:spPr/>
      <dgm:t>
        <a:bodyPr/>
        <a:lstStyle/>
        <a:p>
          <a:endParaRPr lang="en-US"/>
        </a:p>
      </dgm:t>
    </dgm:pt>
    <dgm:pt modelId="{B7AD9F8B-2404-496D-9117-AEF33CF59F03}">
      <dgm:prSet/>
      <dgm:spPr/>
      <dgm:t>
        <a:bodyPr/>
        <a:lstStyle/>
        <a:p>
          <a:pPr algn="ctr"/>
          <a:r>
            <a:rPr lang="en-US" dirty="0">
              <a:solidFill>
                <a:schemeClr val="tx1"/>
              </a:solidFill>
            </a:rPr>
            <a:t>Socio </a:t>
          </a:r>
          <a:r>
            <a:rPr lang="en-US" dirty="0" err="1">
              <a:solidFill>
                <a:schemeClr val="tx1"/>
              </a:solidFill>
            </a:rPr>
            <a:t>fondatore</a:t>
          </a:r>
          <a:r>
            <a:rPr lang="en-US" dirty="0">
              <a:solidFill>
                <a:schemeClr val="tx1"/>
              </a:solidFill>
            </a:rPr>
            <a:t> e </a:t>
          </a:r>
          <a:r>
            <a:rPr lang="en-US" dirty="0" err="1">
              <a:solidFill>
                <a:schemeClr val="tx1"/>
              </a:solidFill>
            </a:rPr>
            <a:t>Responsabile</a:t>
          </a:r>
          <a:r>
            <a:rPr lang="en-US" dirty="0">
              <a:solidFill>
                <a:schemeClr val="tx1"/>
              </a:solidFill>
            </a:rPr>
            <a:t> Commerciale</a:t>
          </a:r>
        </a:p>
      </dgm:t>
    </dgm:pt>
    <dgm:pt modelId="{93A688B3-EF2E-487B-B9E6-A73B1951B93B}" type="parTrans" cxnId="{E6D8F36D-A2FA-48B5-9A6B-D5E668696764}">
      <dgm:prSet/>
      <dgm:spPr/>
      <dgm:t>
        <a:bodyPr/>
        <a:lstStyle/>
        <a:p>
          <a:endParaRPr lang="en-US"/>
        </a:p>
      </dgm:t>
    </dgm:pt>
    <dgm:pt modelId="{6D967477-918D-4520-B6C4-073FBAD77A80}" type="sibTrans" cxnId="{E6D8F36D-A2FA-48B5-9A6B-D5E668696764}">
      <dgm:prSet/>
      <dgm:spPr/>
      <dgm:t>
        <a:bodyPr/>
        <a:lstStyle/>
        <a:p>
          <a:endParaRPr lang="en-US"/>
        </a:p>
      </dgm:t>
    </dgm:pt>
    <dgm:pt modelId="{0EA3C128-4CF6-4421-B2B2-A5AE5E1CB9A5}">
      <dgm:prSet/>
      <dgm:spPr/>
      <dgm:t>
        <a:bodyPr/>
        <a:lstStyle/>
        <a:p>
          <a:pPr algn="ctr"/>
          <a:r>
            <a:rPr lang="en-US" dirty="0">
              <a:solidFill>
                <a:schemeClr val="tx1"/>
              </a:solidFill>
            </a:rPr>
            <a:t>AFB Management </a:t>
          </a:r>
          <a:r>
            <a:rPr lang="en-US" dirty="0" err="1">
              <a:solidFill>
                <a:schemeClr val="tx1"/>
              </a:solidFill>
            </a:rPr>
            <a:t>Srl</a:t>
          </a:r>
          <a:endParaRPr lang="en-US" dirty="0">
            <a:solidFill>
              <a:schemeClr val="tx1"/>
            </a:solidFill>
          </a:endParaRPr>
        </a:p>
      </dgm:t>
    </dgm:pt>
    <dgm:pt modelId="{D8E1F172-F69F-48FC-B8EB-F26CC3586F8D}" type="parTrans" cxnId="{D904F948-B73F-4413-BAF9-7F850108513C}">
      <dgm:prSet/>
      <dgm:spPr/>
      <dgm:t>
        <a:bodyPr/>
        <a:lstStyle/>
        <a:p>
          <a:endParaRPr lang="en-US"/>
        </a:p>
      </dgm:t>
    </dgm:pt>
    <dgm:pt modelId="{5F9EAF01-D5C0-48E9-9D0E-0F6E2C0678D9}" type="sibTrans" cxnId="{D904F948-B73F-4413-BAF9-7F850108513C}">
      <dgm:prSet/>
      <dgm:spPr/>
      <dgm:t>
        <a:bodyPr/>
        <a:lstStyle/>
        <a:p>
          <a:endParaRPr lang="en-US"/>
        </a:p>
      </dgm:t>
    </dgm:pt>
    <dgm:pt modelId="{6B9398B3-B9BA-3F47-ABDE-BCC7A7700DFD}" type="pres">
      <dgm:prSet presAssocID="{CA2DBCC5-60A3-4503-B60E-60B677C0B9BD}" presName="linear" presStyleCnt="0">
        <dgm:presLayoutVars>
          <dgm:animLvl val="lvl"/>
          <dgm:resizeHandles val="exact"/>
        </dgm:presLayoutVars>
      </dgm:prSet>
      <dgm:spPr/>
    </dgm:pt>
    <dgm:pt modelId="{C0916F60-F8BB-9C40-BE4C-6E4458B737E2}" type="pres">
      <dgm:prSet presAssocID="{D0DB9A2B-AA44-4106-8083-9C8473CE5B21}" presName="parentText" presStyleLbl="node1" presStyleIdx="0" presStyleCnt="4">
        <dgm:presLayoutVars>
          <dgm:chMax val="0"/>
          <dgm:bulletEnabled val="1"/>
        </dgm:presLayoutVars>
      </dgm:prSet>
      <dgm:spPr/>
    </dgm:pt>
    <dgm:pt modelId="{70659AFD-0983-7644-A723-CF4013A9419A}" type="pres">
      <dgm:prSet presAssocID="{533A667B-C7E6-4FB0-9FFF-707ED0DBF03F}" presName="spacer" presStyleCnt="0"/>
      <dgm:spPr/>
    </dgm:pt>
    <dgm:pt modelId="{BE94C17C-7F47-2244-88D0-66054A87A46D}" type="pres">
      <dgm:prSet presAssocID="{475E3000-100D-445D-86A7-F76B723AA14E}" presName="parentText" presStyleLbl="node1" presStyleIdx="1" presStyleCnt="4">
        <dgm:presLayoutVars>
          <dgm:chMax val="0"/>
          <dgm:bulletEnabled val="1"/>
        </dgm:presLayoutVars>
      </dgm:prSet>
      <dgm:spPr/>
    </dgm:pt>
    <dgm:pt modelId="{B1216589-BA94-5543-9EB7-0B1FB58CA6CC}" type="pres">
      <dgm:prSet presAssocID="{C490D955-1FE4-4B93-9DAF-129BF1AAEE6F}" presName="spacer" presStyleCnt="0"/>
      <dgm:spPr/>
    </dgm:pt>
    <dgm:pt modelId="{F63BF8A0-3ED4-734B-B1F1-8469154DD4AA}" type="pres">
      <dgm:prSet presAssocID="{B7AD9F8B-2404-496D-9117-AEF33CF59F03}" presName="parentText" presStyleLbl="node1" presStyleIdx="2" presStyleCnt="4">
        <dgm:presLayoutVars>
          <dgm:chMax val="0"/>
          <dgm:bulletEnabled val="1"/>
        </dgm:presLayoutVars>
      </dgm:prSet>
      <dgm:spPr/>
    </dgm:pt>
    <dgm:pt modelId="{D99CDE31-6590-EF4B-B9F5-E78E039D27CF}" type="pres">
      <dgm:prSet presAssocID="{6D967477-918D-4520-B6C4-073FBAD77A80}" presName="spacer" presStyleCnt="0"/>
      <dgm:spPr/>
    </dgm:pt>
    <dgm:pt modelId="{7F3F26A4-7EFC-AE49-A06C-FC390096C24E}" type="pres">
      <dgm:prSet presAssocID="{0EA3C128-4CF6-4421-B2B2-A5AE5E1CB9A5}" presName="parentText" presStyleLbl="node1" presStyleIdx="3" presStyleCnt="4">
        <dgm:presLayoutVars>
          <dgm:chMax val="0"/>
          <dgm:bulletEnabled val="1"/>
        </dgm:presLayoutVars>
      </dgm:prSet>
      <dgm:spPr/>
    </dgm:pt>
  </dgm:ptLst>
  <dgm:cxnLst>
    <dgm:cxn modelId="{0D64D600-6035-2C4E-8C82-B4FFC9D2E0C0}" type="presOf" srcId="{D0DB9A2B-AA44-4106-8083-9C8473CE5B21}" destId="{C0916F60-F8BB-9C40-BE4C-6E4458B737E2}" srcOrd="0" destOrd="0" presId="urn:microsoft.com/office/officeart/2005/8/layout/vList2"/>
    <dgm:cxn modelId="{D630A612-4093-F340-B5A7-83335F08DB50}" type="presOf" srcId="{475E3000-100D-445D-86A7-F76B723AA14E}" destId="{BE94C17C-7F47-2244-88D0-66054A87A46D}" srcOrd="0" destOrd="0" presId="urn:microsoft.com/office/officeart/2005/8/layout/vList2"/>
    <dgm:cxn modelId="{18804D1D-4CEB-4076-802A-2E25058A7FD8}" srcId="{CA2DBCC5-60A3-4503-B60E-60B677C0B9BD}" destId="{475E3000-100D-445D-86A7-F76B723AA14E}" srcOrd="1" destOrd="0" parTransId="{65EFC927-BF90-4A0B-85EB-6DF5D170428E}" sibTransId="{C490D955-1FE4-4B93-9DAF-129BF1AAEE6F}"/>
    <dgm:cxn modelId="{D904F948-B73F-4413-BAF9-7F850108513C}" srcId="{CA2DBCC5-60A3-4503-B60E-60B677C0B9BD}" destId="{0EA3C128-4CF6-4421-B2B2-A5AE5E1CB9A5}" srcOrd="3" destOrd="0" parTransId="{D8E1F172-F69F-48FC-B8EB-F26CC3586F8D}" sibTransId="{5F9EAF01-D5C0-48E9-9D0E-0F6E2C0678D9}"/>
    <dgm:cxn modelId="{E6D8F36D-A2FA-48B5-9A6B-D5E668696764}" srcId="{CA2DBCC5-60A3-4503-B60E-60B677C0B9BD}" destId="{B7AD9F8B-2404-496D-9117-AEF33CF59F03}" srcOrd="2" destOrd="0" parTransId="{93A688B3-EF2E-487B-B9E6-A73B1951B93B}" sibTransId="{6D967477-918D-4520-B6C4-073FBAD77A80}"/>
    <dgm:cxn modelId="{14AE8F95-F1AF-0943-B112-14649FCFE893}" type="presOf" srcId="{0EA3C128-4CF6-4421-B2B2-A5AE5E1CB9A5}" destId="{7F3F26A4-7EFC-AE49-A06C-FC390096C24E}" srcOrd="0" destOrd="0" presId="urn:microsoft.com/office/officeart/2005/8/layout/vList2"/>
    <dgm:cxn modelId="{205694B5-9532-46DB-BE73-762886FE9548}" srcId="{CA2DBCC5-60A3-4503-B60E-60B677C0B9BD}" destId="{D0DB9A2B-AA44-4106-8083-9C8473CE5B21}" srcOrd="0" destOrd="0" parTransId="{471C3BC0-8290-4A7E-A982-6DFA9D3A642D}" sibTransId="{533A667B-C7E6-4FB0-9FFF-707ED0DBF03F}"/>
    <dgm:cxn modelId="{6E9EF6D1-DADC-0345-87E7-8F18AD700527}" type="presOf" srcId="{B7AD9F8B-2404-496D-9117-AEF33CF59F03}" destId="{F63BF8A0-3ED4-734B-B1F1-8469154DD4AA}" srcOrd="0" destOrd="0" presId="urn:microsoft.com/office/officeart/2005/8/layout/vList2"/>
    <dgm:cxn modelId="{F1588AF0-0C15-4D4C-8703-5EF031185C88}" type="presOf" srcId="{CA2DBCC5-60A3-4503-B60E-60B677C0B9BD}" destId="{6B9398B3-B9BA-3F47-ABDE-BCC7A7700DFD}" srcOrd="0" destOrd="0" presId="urn:microsoft.com/office/officeart/2005/8/layout/vList2"/>
    <dgm:cxn modelId="{6F52AAB3-9FD1-FA4F-A31D-25558FD22066}" type="presParOf" srcId="{6B9398B3-B9BA-3F47-ABDE-BCC7A7700DFD}" destId="{C0916F60-F8BB-9C40-BE4C-6E4458B737E2}" srcOrd="0" destOrd="0" presId="urn:microsoft.com/office/officeart/2005/8/layout/vList2"/>
    <dgm:cxn modelId="{67CF2666-FC75-484A-83C9-68D780AB5D0D}" type="presParOf" srcId="{6B9398B3-B9BA-3F47-ABDE-BCC7A7700DFD}" destId="{70659AFD-0983-7644-A723-CF4013A9419A}" srcOrd="1" destOrd="0" presId="urn:microsoft.com/office/officeart/2005/8/layout/vList2"/>
    <dgm:cxn modelId="{33CD2336-51DC-3742-BCDC-1DF3ACF36481}" type="presParOf" srcId="{6B9398B3-B9BA-3F47-ABDE-BCC7A7700DFD}" destId="{BE94C17C-7F47-2244-88D0-66054A87A46D}" srcOrd="2" destOrd="0" presId="urn:microsoft.com/office/officeart/2005/8/layout/vList2"/>
    <dgm:cxn modelId="{8CA0CEC4-9AEE-7F4B-99E0-DD63EB6D0E2E}" type="presParOf" srcId="{6B9398B3-B9BA-3F47-ABDE-BCC7A7700DFD}" destId="{B1216589-BA94-5543-9EB7-0B1FB58CA6CC}" srcOrd="3" destOrd="0" presId="urn:microsoft.com/office/officeart/2005/8/layout/vList2"/>
    <dgm:cxn modelId="{B40EB080-82D0-004E-BBC3-229B57A91DAB}" type="presParOf" srcId="{6B9398B3-B9BA-3F47-ABDE-BCC7A7700DFD}" destId="{F63BF8A0-3ED4-734B-B1F1-8469154DD4AA}" srcOrd="4" destOrd="0" presId="urn:microsoft.com/office/officeart/2005/8/layout/vList2"/>
    <dgm:cxn modelId="{DA9387F0-4D58-104E-B966-721BB49E5A69}" type="presParOf" srcId="{6B9398B3-B9BA-3F47-ABDE-BCC7A7700DFD}" destId="{D99CDE31-6590-EF4B-B9F5-E78E039D27CF}" srcOrd="5" destOrd="0" presId="urn:microsoft.com/office/officeart/2005/8/layout/vList2"/>
    <dgm:cxn modelId="{8709FA76-1B3C-DE42-ABA0-B16FE488325A}" type="presParOf" srcId="{6B9398B3-B9BA-3F47-ABDE-BCC7A7700DFD}" destId="{7F3F26A4-7EFC-AE49-A06C-FC390096C24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21CC58-9690-4B30-8FFF-D8A43945B346}">
      <dsp:nvSpPr>
        <dsp:cNvPr id="0" name=""/>
        <dsp:cNvSpPr/>
      </dsp:nvSpPr>
      <dsp:spPr>
        <a:xfrm>
          <a:off x="3976" y="695497"/>
          <a:ext cx="2152823" cy="12916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t>Totale attivo fino a 150Mln</a:t>
          </a:r>
        </a:p>
        <a:p>
          <a:pPr marL="0" lvl="0" indent="0" algn="ctr" defTabSz="711200">
            <a:lnSpc>
              <a:spcPct val="90000"/>
            </a:lnSpc>
            <a:spcBef>
              <a:spcPct val="0"/>
            </a:spcBef>
            <a:spcAft>
              <a:spcPct val="35000"/>
            </a:spcAft>
            <a:buNone/>
          </a:pPr>
          <a:r>
            <a:rPr lang="it-IT" sz="1600" kern="1200" dirty="0"/>
            <a:t>(Prodotto D&amp;O)</a:t>
          </a:r>
          <a:endParaRPr lang="en-US" sz="1600" kern="1200" dirty="0"/>
        </a:p>
      </dsp:txBody>
      <dsp:txXfrm>
        <a:off x="3976" y="695497"/>
        <a:ext cx="2152823" cy="1291694"/>
      </dsp:txXfrm>
    </dsp:sp>
    <dsp:sp modelId="{4C9B22F4-1EAF-47CD-A60F-48877C5C48C0}">
      <dsp:nvSpPr>
        <dsp:cNvPr id="0" name=""/>
        <dsp:cNvSpPr/>
      </dsp:nvSpPr>
      <dsp:spPr>
        <a:xfrm>
          <a:off x="2372082" y="695497"/>
          <a:ext cx="2152823" cy="12916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t>Massimali fino a 5Mln</a:t>
          </a:r>
        </a:p>
        <a:p>
          <a:pPr marL="0" lvl="0" indent="0" algn="ctr" defTabSz="711200">
            <a:lnSpc>
              <a:spcPct val="90000"/>
            </a:lnSpc>
            <a:spcBef>
              <a:spcPct val="0"/>
            </a:spcBef>
            <a:spcAft>
              <a:spcPct val="35000"/>
            </a:spcAft>
            <a:buNone/>
          </a:pPr>
          <a:r>
            <a:rPr lang="it-IT" sz="1600" kern="1200" dirty="0"/>
            <a:t>(Prodotto D&amp;O)</a:t>
          </a:r>
          <a:endParaRPr lang="en-US" sz="1600" kern="1200" dirty="0"/>
        </a:p>
      </dsp:txBody>
      <dsp:txXfrm>
        <a:off x="2372082" y="695497"/>
        <a:ext cx="2152823" cy="1291694"/>
      </dsp:txXfrm>
    </dsp:sp>
    <dsp:sp modelId="{DAE5BEBB-ACF8-494E-A63A-D1B9B8A4B03F}">
      <dsp:nvSpPr>
        <dsp:cNvPr id="0" name=""/>
        <dsp:cNvSpPr/>
      </dsp:nvSpPr>
      <dsp:spPr>
        <a:xfrm>
          <a:off x="4740188" y="695497"/>
          <a:ext cx="2152823" cy="12916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t>Quotazione veloce in base al codice Ateco</a:t>
          </a:r>
        </a:p>
        <a:p>
          <a:pPr marL="0" lvl="0" indent="0" algn="ctr" defTabSz="711200">
            <a:lnSpc>
              <a:spcPct val="90000"/>
            </a:lnSpc>
            <a:spcBef>
              <a:spcPct val="0"/>
            </a:spcBef>
            <a:spcAft>
              <a:spcPct val="35000"/>
            </a:spcAft>
            <a:buNone/>
          </a:pPr>
          <a:r>
            <a:rPr lang="it-IT" sz="1600" kern="1200" dirty="0"/>
            <a:t>(Prodotto </a:t>
          </a:r>
          <a:r>
            <a:rPr lang="it-IT" sz="1600" kern="1200" dirty="0" err="1"/>
            <a:t>MyD&amp;O</a:t>
          </a:r>
          <a:r>
            <a:rPr lang="it-IT" sz="1600" kern="1200" dirty="0"/>
            <a:t>)</a:t>
          </a:r>
          <a:endParaRPr lang="en-US" sz="1600" kern="1200" dirty="0"/>
        </a:p>
      </dsp:txBody>
      <dsp:txXfrm>
        <a:off x="4740188" y="695497"/>
        <a:ext cx="2152823" cy="1291694"/>
      </dsp:txXfrm>
    </dsp:sp>
    <dsp:sp modelId="{22E32CE0-58E1-4AD4-AE5F-76ACEDFEF611}">
      <dsp:nvSpPr>
        <dsp:cNvPr id="0" name=""/>
        <dsp:cNvSpPr/>
      </dsp:nvSpPr>
      <dsp:spPr>
        <a:xfrm>
          <a:off x="7108294" y="695497"/>
          <a:ext cx="2152823" cy="12916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t>Possibilità di assicurare società o associazioni (enti no profit, fondazioni, cooperative, ecc..)</a:t>
          </a:r>
          <a:endParaRPr lang="en-US" sz="1600" kern="1200" dirty="0"/>
        </a:p>
      </dsp:txBody>
      <dsp:txXfrm>
        <a:off x="7108294" y="695497"/>
        <a:ext cx="2152823" cy="1291694"/>
      </dsp:txXfrm>
    </dsp:sp>
    <dsp:sp modelId="{E2F1C2F1-CA8F-4FCB-B1E7-87DFD24C7D62}">
      <dsp:nvSpPr>
        <dsp:cNvPr id="0" name=""/>
        <dsp:cNvSpPr/>
      </dsp:nvSpPr>
      <dsp:spPr>
        <a:xfrm>
          <a:off x="9476400" y="695497"/>
          <a:ext cx="2152823" cy="12916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dirty="0"/>
            <a:t>Personalizzazione della copertura con estensioni</a:t>
          </a:r>
          <a:endParaRPr lang="en-US" sz="1600" kern="1200" dirty="0"/>
        </a:p>
      </dsp:txBody>
      <dsp:txXfrm>
        <a:off x="9476400" y="695497"/>
        <a:ext cx="2152823" cy="1291694"/>
      </dsp:txXfrm>
    </dsp:sp>
    <dsp:sp modelId="{BAE0EABF-02D6-48DB-A210-26E7E06F68C8}">
      <dsp:nvSpPr>
        <dsp:cNvPr id="0" name=""/>
        <dsp:cNvSpPr/>
      </dsp:nvSpPr>
      <dsp:spPr>
        <a:xfrm>
          <a:off x="1188029" y="2202474"/>
          <a:ext cx="2152823" cy="12916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a:t>Retroattività Illimitata</a:t>
          </a:r>
          <a:endParaRPr lang="en-US" sz="1600" kern="1200"/>
        </a:p>
      </dsp:txBody>
      <dsp:txXfrm>
        <a:off x="1188029" y="2202474"/>
        <a:ext cx="2152823" cy="1291694"/>
      </dsp:txXfrm>
    </dsp:sp>
    <dsp:sp modelId="{A024AEAD-41B7-4E82-BAB0-B447AB5418FA}">
      <dsp:nvSpPr>
        <dsp:cNvPr id="0" name=""/>
        <dsp:cNvSpPr/>
      </dsp:nvSpPr>
      <dsp:spPr>
        <a:xfrm>
          <a:off x="3556135" y="2202474"/>
          <a:ext cx="2152823" cy="12916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a:t>Nessuna franchigia per l’attività ordinarie</a:t>
          </a:r>
          <a:endParaRPr lang="en-US" sz="1600" kern="1200"/>
        </a:p>
      </dsp:txBody>
      <dsp:txXfrm>
        <a:off x="3556135" y="2202474"/>
        <a:ext cx="2152823" cy="1291694"/>
      </dsp:txXfrm>
    </dsp:sp>
    <dsp:sp modelId="{BD48B493-96FC-438D-9048-85CF17A956C0}">
      <dsp:nvSpPr>
        <dsp:cNvPr id="0" name=""/>
        <dsp:cNvSpPr/>
      </dsp:nvSpPr>
      <dsp:spPr>
        <a:xfrm>
          <a:off x="5924241" y="2202474"/>
          <a:ext cx="2152823" cy="12916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a:t>Quotazione tramite questionario Digitale (Prodotto MyD&amp;O)</a:t>
          </a:r>
          <a:endParaRPr lang="en-US" sz="1600" kern="1200"/>
        </a:p>
      </dsp:txBody>
      <dsp:txXfrm>
        <a:off x="5924241" y="2202474"/>
        <a:ext cx="2152823" cy="1291694"/>
      </dsp:txXfrm>
    </dsp:sp>
    <dsp:sp modelId="{AE2434FF-04F4-4639-A22A-F2CFC8C65F6C}">
      <dsp:nvSpPr>
        <dsp:cNvPr id="0" name=""/>
        <dsp:cNvSpPr/>
      </dsp:nvSpPr>
      <dsp:spPr>
        <a:xfrm>
          <a:off x="8292347" y="2202474"/>
          <a:ext cx="2152823" cy="129169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it-IT" sz="1600" kern="1200"/>
            <a:t>Tacito Rinnovo (Prodotto MyD&amp;O)</a:t>
          </a:r>
          <a:endParaRPr lang="en-US" sz="1600" kern="1200"/>
        </a:p>
      </dsp:txBody>
      <dsp:txXfrm>
        <a:off x="8292347" y="2202474"/>
        <a:ext cx="2152823" cy="12916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916F60-F8BB-9C40-BE4C-6E4458B737E2}">
      <dsp:nvSpPr>
        <dsp:cNvPr id="0" name=""/>
        <dsp:cNvSpPr/>
      </dsp:nvSpPr>
      <dsp:spPr>
        <a:xfrm>
          <a:off x="0" y="98059"/>
          <a:ext cx="5000124" cy="1264770"/>
        </a:xfrm>
        <a:prstGeom prst="round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solidFill>
            </a:rPr>
            <a:t>Come la </a:t>
          </a:r>
          <a:r>
            <a:rPr lang="en-US" sz="2300" kern="1200" dirty="0" err="1">
              <a:solidFill>
                <a:schemeClr val="tx1"/>
              </a:solidFill>
            </a:rPr>
            <a:t>lettura</a:t>
          </a:r>
          <a:r>
            <a:rPr lang="en-US" sz="2300" kern="1200" dirty="0">
              <a:solidFill>
                <a:schemeClr val="tx1"/>
              </a:solidFill>
            </a:rPr>
            <a:t> del rating del Fondo di </a:t>
          </a:r>
          <a:r>
            <a:rPr lang="en-US" sz="2300" kern="1200" dirty="0" err="1">
              <a:solidFill>
                <a:schemeClr val="tx1"/>
              </a:solidFill>
            </a:rPr>
            <a:t>Garanzia</a:t>
          </a:r>
          <a:r>
            <a:rPr lang="en-US" sz="2300" kern="1200" dirty="0">
              <a:solidFill>
                <a:schemeClr val="tx1"/>
              </a:solidFill>
            </a:rPr>
            <a:t> MCC </a:t>
          </a:r>
          <a:r>
            <a:rPr lang="en-US" sz="2300" kern="1200" dirty="0" err="1">
              <a:solidFill>
                <a:schemeClr val="tx1"/>
              </a:solidFill>
            </a:rPr>
            <a:t>diventa</a:t>
          </a:r>
          <a:r>
            <a:rPr lang="en-US" sz="2300" kern="1200" dirty="0">
              <a:solidFill>
                <a:schemeClr val="tx1"/>
              </a:solidFill>
            </a:rPr>
            <a:t> leva di </a:t>
          </a:r>
          <a:r>
            <a:rPr lang="en-US" sz="2300" kern="1200" dirty="0" err="1">
              <a:solidFill>
                <a:schemeClr val="tx1"/>
              </a:solidFill>
            </a:rPr>
            <a:t>prevenzione</a:t>
          </a:r>
          <a:r>
            <a:rPr lang="en-US" sz="2300" kern="1200" dirty="0">
              <a:solidFill>
                <a:schemeClr val="tx1"/>
              </a:solidFill>
            </a:rPr>
            <a:t> e </a:t>
          </a:r>
          <a:r>
            <a:rPr lang="en-US" sz="2300" kern="1200" dirty="0" err="1">
              <a:solidFill>
                <a:schemeClr val="tx1"/>
              </a:solidFill>
            </a:rPr>
            <a:t>resilienza</a:t>
          </a:r>
          <a:r>
            <a:rPr lang="en-US" sz="2300" kern="1200" dirty="0">
              <a:solidFill>
                <a:schemeClr val="tx1"/>
              </a:solidFill>
            </a:rPr>
            <a:t> </a:t>
          </a:r>
          <a:r>
            <a:rPr lang="en-US" sz="2300" kern="1200" dirty="0" err="1">
              <a:solidFill>
                <a:schemeClr val="tx1"/>
              </a:solidFill>
            </a:rPr>
            <a:t>aziendale</a:t>
          </a:r>
          <a:endParaRPr lang="en-US" sz="2300" kern="1200" dirty="0">
            <a:solidFill>
              <a:schemeClr val="tx1"/>
            </a:solidFill>
          </a:endParaRPr>
        </a:p>
      </dsp:txBody>
      <dsp:txXfrm>
        <a:off x="61741" y="159800"/>
        <a:ext cx="4876642" cy="1141288"/>
      </dsp:txXfrm>
    </dsp:sp>
    <dsp:sp modelId="{BE94C17C-7F47-2244-88D0-66054A87A46D}">
      <dsp:nvSpPr>
        <dsp:cNvPr id="0" name=""/>
        <dsp:cNvSpPr/>
      </dsp:nvSpPr>
      <dsp:spPr>
        <a:xfrm>
          <a:off x="0" y="1429069"/>
          <a:ext cx="5000124" cy="1264770"/>
        </a:xfrm>
        <a:prstGeom prst="roundRect">
          <a:avLst/>
        </a:prstGeom>
        <a:gradFill rotWithShape="0">
          <a:gsLst>
            <a:gs pos="0">
              <a:schemeClr val="accent5">
                <a:hueOff val="-3311292"/>
                <a:satOff val="13270"/>
                <a:lumOff val="2876"/>
                <a:alphaOff val="0"/>
                <a:tint val="100000"/>
                <a:shade val="100000"/>
                <a:satMod val="130000"/>
              </a:schemeClr>
            </a:gs>
            <a:gs pos="100000">
              <a:schemeClr val="accent5">
                <a:hueOff val="-3311292"/>
                <a:satOff val="13270"/>
                <a:lumOff val="2876"/>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err="1">
              <a:solidFill>
                <a:schemeClr val="tx1"/>
              </a:solidFill>
            </a:rPr>
            <a:t>Relatore</a:t>
          </a:r>
          <a:r>
            <a:rPr lang="en-US" sz="2300" kern="1200" dirty="0">
              <a:solidFill>
                <a:schemeClr val="tx1"/>
              </a:solidFill>
            </a:rPr>
            <a:t>: David Micheloni</a:t>
          </a:r>
        </a:p>
      </dsp:txBody>
      <dsp:txXfrm>
        <a:off x="61741" y="1490810"/>
        <a:ext cx="4876642" cy="1141288"/>
      </dsp:txXfrm>
    </dsp:sp>
    <dsp:sp modelId="{F63BF8A0-3ED4-734B-B1F1-8469154DD4AA}">
      <dsp:nvSpPr>
        <dsp:cNvPr id="0" name=""/>
        <dsp:cNvSpPr/>
      </dsp:nvSpPr>
      <dsp:spPr>
        <a:xfrm>
          <a:off x="0" y="2760080"/>
          <a:ext cx="5000124" cy="1264770"/>
        </a:xfrm>
        <a:prstGeom prst="roundRect">
          <a:avLst/>
        </a:prstGeom>
        <a:gradFill rotWithShape="0">
          <a:gsLst>
            <a:gs pos="0">
              <a:schemeClr val="accent5">
                <a:hueOff val="-6622584"/>
                <a:satOff val="26541"/>
                <a:lumOff val="5752"/>
                <a:alphaOff val="0"/>
                <a:tint val="100000"/>
                <a:shade val="100000"/>
                <a:satMod val="130000"/>
              </a:schemeClr>
            </a:gs>
            <a:gs pos="100000">
              <a:schemeClr val="accent5">
                <a:hueOff val="-6622584"/>
                <a:satOff val="26541"/>
                <a:lumOff val="5752"/>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solidFill>
            </a:rPr>
            <a:t>Socio </a:t>
          </a:r>
          <a:r>
            <a:rPr lang="en-US" sz="2300" kern="1200" dirty="0" err="1">
              <a:solidFill>
                <a:schemeClr val="tx1"/>
              </a:solidFill>
            </a:rPr>
            <a:t>fondatore</a:t>
          </a:r>
          <a:r>
            <a:rPr lang="en-US" sz="2300" kern="1200" dirty="0">
              <a:solidFill>
                <a:schemeClr val="tx1"/>
              </a:solidFill>
            </a:rPr>
            <a:t> e </a:t>
          </a:r>
          <a:r>
            <a:rPr lang="en-US" sz="2300" kern="1200" dirty="0" err="1">
              <a:solidFill>
                <a:schemeClr val="tx1"/>
              </a:solidFill>
            </a:rPr>
            <a:t>Responsabile</a:t>
          </a:r>
          <a:r>
            <a:rPr lang="en-US" sz="2300" kern="1200" dirty="0">
              <a:solidFill>
                <a:schemeClr val="tx1"/>
              </a:solidFill>
            </a:rPr>
            <a:t> Commerciale</a:t>
          </a:r>
        </a:p>
      </dsp:txBody>
      <dsp:txXfrm>
        <a:off x="61741" y="2821821"/>
        <a:ext cx="4876642" cy="1141288"/>
      </dsp:txXfrm>
    </dsp:sp>
    <dsp:sp modelId="{7F3F26A4-7EFC-AE49-A06C-FC390096C24E}">
      <dsp:nvSpPr>
        <dsp:cNvPr id="0" name=""/>
        <dsp:cNvSpPr/>
      </dsp:nvSpPr>
      <dsp:spPr>
        <a:xfrm>
          <a:off x="0" y="4091090"/>
          <a:ext cx="5000124" cy="1264770"/>
        </a:xfrm>
        <a:prstGeom prst="roundRect">
          <a:avLst/>
        </a:prstGeom>
        <a:gradFill rotWithShape="0">
          <a:gsLst>
            <a:gs pos="0">
              <a:schemeClr val="accent5">
                <a:hueOff val="-9933876"/>
                <a:satOff val="39811"/>
                <a:lumOff val="8628"/>
                <a:alphaOff val="0"/>
                <a:tint val="100000"/>
                <a:shade val="100000"/>
                <a:satMod val="130000"/>
              </a:schemeClr>
            </a:gs>
            <a:gs pos="100000">
              <a:schemeClr val="accent5">
                <a:hueOff val="-9933876"/>
                <a:satOff val="39811"/>
                <a:lumOff val="8628"/>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solidFill>
            </a:rPr>
            <a:t>AFB Management </a:t>
          </a:r>
          <a:r>
            <a:rPr lang="en-US" sz="2300" kern="1200" dirty="0" err="1">
              <a:solidFill>
                <a:schemeClr val="tx1"/>
              </a:solidFill>
            </a:rPr>
            <a:t>Srl</a:t>
          </a:r>
          <a:endParaRPr lang="en-US" sz="2300" kern="1200" dirty="0">
            <a:solidFill>
              <a:schemeClr val="tx1"/>
            </a:solidFill>
          </a:endParaRPr>
        </a:p>
      </dsp:txBody>
      <dsp:txXfrm>
        <a:off x="61741" y="4152831"/>
        <a:ext cx="4876642" cy="114128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42F7A84F-E231-42BE-A9F8-B5131853C83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a:extLst>
              <a:ext uri="{FF2B5EF4-FFF2-40B4-BE49-F238E27FC236}">
                <a16:creationId xmlns:a16="http://schemas.microsoft.com/office/drawing/2014/main" id="{BCB813BC-9E49-4ABB-A3C3-CEE0885B027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7C55DAA5-C1C5-4B66-B1BF-E21287E16027}" type="datetime1">
              <a:rPr lang="it-IT" smtClean="0"/>
              <a:t>29/10/2025</a:t>
            </a:fld>
            <a:endParaRPr lang="it-IT" dirty="0"/>
          </a:p>
        </p:txBody>
      </p:sp>
      <p:sp>
        <p:nvSpPr>
          <p:cNvPr id="4" name="Segnaposto piè di pagina 3">
            <a:extLst>
              <a:ext uri="{FF2B5EF4-FFF2-40B4-BE49-F238E27FC236}">
                <a16:creationId xmlns:a16="http://schemas.microsoft.com/office/drawing/2014/main" id="{47ADFF29-9BE4-4CDF-A198-BBEE303F0EB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a:extLst>
              <a:ext uri="{FF2B5EF4-FFF2-40B4-BE49-F238E27FC236}">
                <a16:creationId xmlns:a16="http://schemas.microsoft.com/office/drawing/2014/main" id="{60D4AFC6-5A97-4417-A16A-485E5801A6E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4FA8C659-3DDB-48CB-A056-6A658A161B7C}" type="slidenum">
              <a:rPr lang="it-IT" smtClean="0"/>
              <a:t>‹#›</a:t>
            </a:fld>
            <a:endParaRPr lang="it-IT" dirty="0"/>
          </a:p>
        </p:txBody>
      </p:sp>
    </p:spTree>
    <p:extLst>
      <p:ext uri="{BB962C8B-B14F-4D97-AF65-F5344CB8AC3E}">
        <p14:creationId xmlns:p14="http://schemas.microsoft.com/office/powerpoint/2010/main" val="23607677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146B52-2DED-42C8-B9A2-B12148AFAF23}" type="datetime1">
              <a:rPr lang="it-IT" smtClean="0"/>
              <a:pPr/>
              <a:t>29/10/2025</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gli stili del testo dello schema</a:t>
            </a:r>
          </a:p>
          <a:p>
            <a:pPr lvl="1" rtl="0"/>
            <a:r>
              <a:rPr lang="it-IT" dirty="0"/>
              <a:t>Secondo livello</a:t>
            </a:r>
          </a:p>
          <a:p>
            <a:pPr lvl="2" rtl="0"/>
            <a:r>
              <a:rPr lang="it-IT" dirty="0"/>
              <a:t>Terzo livello</a:t>
            </a:r>
          </a:p>
          <a:p>
            <a:pPr lvl="3" rtl="0"/>
            <a:r>
              <a:rPr lang="it-IT" dirty="0"/>
              <a:t>Quarto livello</a:t>
            </a:r>
          </a:p>
          <a:p>
            <a:pPr lvl="4" rtl="0"/>
            <a:r>
              <a:rPr lang="it-IT"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CA004F4-F240-48F9-8AE1-486585C7F00D}" type="slidenum">
              <a:rPr lang="it-IT" smtClean="0"/>
              <a:t>‹#›</a:t>
            </a:fld>
            <a:endParaRPr lang="it-IT" dirty="0"/>
          </a:p>
        </p:txBody>
      </p:sp>
    </p:spTree>
    <p:extLst>
      <p:ext uri="{BB962C8B-B14F-4D97-AF65-F5344CB8AC3E}">
        <p14:creationId xmlns:p14="http://schemas.microsoft.com/office/powerpoint/2010/main" val="2154881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dirty="0"/>
          </a:p>
        </p:txBody>
      </p:sp>
      <p:sp>
        <p:nvSpPr>
          <p:cNvPr id="4" name="Segnaposto numero diapositiva 3"/>
          <p:cNvSpPr>
            <a:spLocks noGrp="1"/>
          </p:cNvSpPr>
          <p:nvPr>
            <p:ph type="sldNum" sz="quarter" idx="5"/>
          </p:nvPr>
        </p:nvSpPr>
        <p:spPr/>
        <p:txBody>
          <a:bodyPr rtlCol="0"/>
          <a:lstStyle/>
          <a:p>
            <a:pPr rtl="0"/>
            <a:fld id="{9CA004F4-F240-48F9-8AE1-486585C7F00D}" type="slidenum">
              <a:rPr lang="it-IT" smtClean="0"/>
              <a:t>1</a:t>
            </a:fld>
            <a:endParaRPr lang="it-IT" dirty="0"/>
          </a:p>
        </p:txBody>
      </p:sp>
    </p:spTree>
    <p:extLst>
      <p:ext uri="{BB962C8B-B14F-4D97-AF65-F5344CB8AC3E}">
        <p14:creationId xmlns:p14="http://schemas.microsoft.com/office/powerpoint/2010/main" val="3228853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A38E2-D222-B75E-54A9-713C66627A2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E5CB71C-2D7E-0D3A-344E-8CAFDC0CCEB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737B4B8-6055-90AC-7DBC-CDDFD9F036A1}"/>
              </a:ext>
            </a:extLst>
          </p:cNvPr>
          <p:cNvSpPr>
            <a:spLocks noGrp="1"/>
          </p:cNvSpPr>
          <p:nvPr>
            <p:ph type="body" idx="1"/>
          </p:nvPr>
        </p:nvSpPr>
        <p:spPr/>
        <p:txBody>
          <a:bodyPr rtlCol="0"/>
          <a:lstStyle/>
          <a:p>
            <a:pPr rtl="0"/>
            <a:endParaRPr lang="it-IT" dirty="0"/>
          </a:p>
        </p:txBody>
      </p:sp>
      <p:sp>
        <p:nvSpPr>
          <p:cNvPr id="4" name="Segnaposto numero diapositiva 3">
            <a:extLst>
              <a:ext uri="{FF2B5EF4-FFF2-40B4-BE49-F238E27FC236}">
                <a16:creationId xmlns:a16="http://schemas.microsoft.com/office/drawing/2014/main" id="{54E628C6-6FA3-31AC-FA86-B6115EC73827}"/>
              </a:ext>
            </a:extLst>
          </p:cNvPr>
          <p:cNvSpPr>
            <a:spLocks noGrp="1"/>
          </p:cNvSpPr>
          <p:nvPr>
            <p:ph type="sldNum" sz="quarter" idx="5"/>
          </p:nvPr>
        </p:nvSpPr>
        <p:spPr/>
        <p:txBody>
          <a:bodyPr rtlCol="0"/>
          <a:lstStyle/>
          <a:p>
            <a:pPr rtl="0"/>
            <a:fld id="{9CA004F4-F240-48F9-8AE1-486585C7F00D}" type="slidenum">
              <a:rPr lang="it-IT" smtClean="0"/>
              <a:t>59</a:t>
            </a:fld>
            <a:endParaRPr lang="it-IT" dirty="0"/>
          </a:p>
        </p:txBody>
      </p:sp>
    </p:spTree>
    <p:extLst>
      <p:ext uri="{BB962C8B-B14F-4D97-AF65-F5344CB8AC3E}">
        <p14:creationId xmlns:p14="http://schemas.microsoft.com/office/powerpoint/2010/main" val="10495671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4F274-08D0-3307-216F-C30FCCB9C76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449789E-6EEF-35C2-86AD-D4A09841AD0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F5FE27A-9A45-6661-9296-B952A04FF067}"/>
              </a:ext>
            </a:extLst>
          </p:cNvPr>
          <p:cNvSpPr>
            <a:spLocks noGrp="1"/>
          </p:cNvSpPr>
          <p:nvPr>
            <p:ph type="body" idx="1"/>
          </p:nvPr>
        </p:nvSpPr>
        <p:spPr/>
        <p:txBody>
          <a:bodyPr rtlCol="0"/>
          <a:lstStyle/>
          <a:p>
            <a:pPr rtl="0"/>
            <a:endParaRPr lang="it-IT" dirty="0"/>
          </a:p>
        </p:txBody>
      </p:sp>
      <p:sp>
        <p:nvSpPr>
          <p:cNvPr id="4" name="Segnaposto numero diapositiva 3">
            <a:extLst>
              <a:ext uri="{FF2B5EF4-FFF2-40B4-BE49-F238E27FC236}">
                <a16:creationId xmlns:a16="http://schemas.microsoft.com/office/drawing/2014/main" id="{E2CE81D3-80F2-D04D-BBCB-2995C50755CF}"/>
              </a:ext>
            </a:extLst>
          </p:cNvPr>
          <p:cNvSpPr>
            <a:spLocks noGrp="1"/>
          </p:cNvSpPr>
          <p:nvPr>
            <p:ph type="sldNum" sz="quarter" idx="5"/>
          </p:nvPr>
        </p:nvSpPr>
        <p:spPr/>
        <p:txBody>
          <a:bodyPr rtlCol="0"/>
          <a:lstStyle/>
          <a:p>
            <a:pPr rtl="0"/>
            <a:fld id="{9CA004F4-F240-48F9-8AE1-486585C7F00D}" type="slidenum">
              <a:rPr lang="it-IT" smtClean="0"/>
              <a:t>60</a:t>
            </a:fld>
            <a:endParaRPr lang="it-IT" dirty="0"/>
          </a:p>
        </p:txBody>
      </p:sp>
    </p:spTree>
    <p:extLst>
      <p:ext uri="{BB962C8B-B14F-4D97-AF65-F5344CB8AC3E}">
        <p14:creationId xmlns:p14="http://schemas.microsoft.com/office/powerpoint/2010/main" val="1005940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61A40-ED25-1A27-68B1-705843A32B8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1BA4489-0BC5-4A39-CFEC-D6544FD73F5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F6066DD-1472-C131-4B29-FB5D39B25891}"/>
              </a:ext>
            </a:extLst>
          </p:cNvPr>
          <p:cNvSpPr>
            <a:spLocks noGrp="1"/>
          </p:cNvSpPr>
          <p:nvPr>
            <p:ph type="body" idx="1"/>
          </p:nvPr>
        </p:nvSpPr>
        <p:spPr/>
        <p:txBody>
          <a:bodyPr rtlCol="0"/>
          <a:lstStyle/>
          <a:p>
            <a:pPr rtl="0"/>
            <a:endParaRPr lang="it-IT" dirty="0"/>
          </a:p>
        </p:txBody>
      </p:sp>
      <p:sp>
        <p:nvSpPr>
          <p:cNvPr id="4" name="Segnaposto numero diapositiva 3">
            <a:extLst>
              <a:ext uri="{FF2B5EF4-FFF2-40B4-BE49-F238E27FC236}">
                <a16:creationId xmlns:a16="http://schemas.microsoft.com/office/drawing/2014/main" id="{446E8207-7AA0-F652-CA19-805C59FBBF84}"/>
              </a:ext>
            </a:extLst>
          </p:cNvPr>
          <p:cNvSpPr>
            <a:spLocks noGrp="1"/>
          </p:cNvSpPr>
          <p:nvPr>
            <p:ph type="sldNum" sz="quarter" idx="5"/>
          </p:nvPr>
        </p:nvSpPr>
        <p:spPr/>
        <p:txBody>
          <a:bodyPr rtlCol="0"/>
          <a:lstStyle/>
          <a:p>
            <a:pPr rtl="0"/>
            <a:fld id="{9CA004F4-F240-48F9-8AE1-486585C7F00D}" type="slidenum">
              <a:rPr lang="it-IT" smtClean="0"/>
              <a:t>61</a:t>
            </a:fld>
            <a:endParaRPr lang="it-IT" dirty="0"/>
          </a:p>
        </p:txBody>
      </p:sp>
    </p:spTree>
    <p:extLst>
      <p:ext uri="{BB962C8B-B14F-4D97-AF65-F5344CB8AC3E}">
        <p14:creationId xmlns:p14="http://schemas.microsoft.com/office/powerpoint/2010/main" val="295140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34D3E-C79B-5F14-F366-0FA7B92C07D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93B153C-D3EF-223B-FB77-C08609468BB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27E2EF1-4D25-2525-1444-581F6C587D77}"/>
              </a:ext>
            </a:extLst>
          </p:cNvPr>
          <p:cNvSpPr>
            <a:spLocks noGrp="1"/>
          </p:cNvSpPr>
          <p:nvPr>
            <p:ph type="body" idx="1"/>
          </p:nvPr>
        </p:nvSpPr>
        <p:spPr/>
        <p:txBody>
          <a:bodyPr rtlCol="0"/>
          <a:lstStyle/>
          <a:p>
            <a:pPr rtl="0"/>
            <a:endParaRPr lang="it-IT" dirty="0"/>
          </a:p>
        </p:txBody>
      </p:sp>
      <p:sp>
        <p:nvSpPr>
          <p:cNvPr id="4" name="Segnaposto numero diapositiva 3">
            <a:extLst>
              <a:ext uri="{FF2B5EF4-FFF2-40B4-BE49-F238E27FC236}">
                <a16:creationId xmlns:a16="http://schemas.microsoft.com/office/drawing/2014/main" id="{E914BBC6-A6AF-041F-B9D1-AE075D215588}"/>
              </a:ext>
            </a:extLst>
          </p:cNvPr>
          <p:cNvSpPr>
            <a:spLocks noGrp="1"/>
          </p:cNvSpPr>
          <p:nvPr>
            <p:ph type="sldNum" sz="quarter" idx="5"/>
          </p:nvPr>
        </p:nvSpPr>
        <p:spPr/>
        <p:txBody>
          <a:bodyPr rtlCol="0"/>
          <a:lstStyle/>
          <a:p>
            <a:pPr rtl="0"/>
            <a:fld id="{9CA004F4-F240-48F9-8AE1-486585C7F00D}" type="slidenum">
              <a:rPr lang="it-IT" smtClean="0"/>
              <a:t>70</a:t>
            </a:fld>
            <a:endParaRPr lang="it-IT" dirty="0"/>
          </a:p>
        </p:txBody>
      </p:sp>
    </p:spTree>
    <p:extLst>
      <p:ext uri="{BB962C8B-B14F-4D97-AF65-F5344CB8AC3E}">
        <p14:creationId xmlns:p14="http://schemas.microsoft.com/office/powerpoint/2010/main" val="9474764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dirty="0"/>
          </a:p>
        </p:txBody>
      </p:sp>
      <p:sp>
        <p:nvSpPr>
          <p:cNvPr id="4" name="Segnaposto numero diapositiva 3"/>
          <p:cNvSpPr>
            <a:spLocks noGrp="1"/>
          </p:cNvSpPr>
          <p:nvPr>
            <p:ph type="sldNum" sz="quarter" idx="5"/>
          </p:nvPr>
        </p:nvSpPr>
        <p:spPr/>
        <p:txBody>
          <a:bodyPr rtlCol="0"/>
          <a:lstStyle/>
          <a:p>
            <a:pPr rtl="0"/>
            <a:fld id="{9CA004F4-F240-48F9-8AE1-486585C7F00D}" type="slidenum">
              <a:rPr lang="it-IT" smtClean="0"/>
              <a:t>71</a:t>
            </a:fld>
            <a:endParaRPr lang="it-IT" dirty="0"/>
          </a:p>
        </p:txBody>
      </p:sp>
    </p:spTree>
    <p:extLst>
      <p:ext uri="{BB962C8B-B14F-4D97-AF65-F5344CB8AC3E}">
        <p14:creationId xmlns:p14="http://schemas.microsoft.com/office/powerpoint/2010/main" val="4032744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dirty="0"/>
          </a:p>
        </p:txBody>
      </p:sp>
      <p:sp>
        <p:nvSpPr>
          <p:cNvPr id="4" name="Segnaposto numero diapositiva 3"/>
          <p:cNvSpPr>
            <a:spLocks noGrp="1"/>
          </p:cNvSpPr>
          <p:nvPr>
            <p:ph type="sldNum" sz="quarter" idx="5"/>
          </p:nvPr>
        </p:nvSpPr>
        <p:spPr/>
        <p:txBody>
          <a:bodyPr rtlCol="0"/>
          <a:lstStyle/>
          <a:p>
            <a:pPr rtl="0"/>
            <a:fld id="{9CA004F4-F240-48F9-8AE1-486585C7F00D}" type="slidenum">
              <a:rPr lang="it-IT" smtClean="0"/>
              <a:t>2</a:t>
            </a:fld>
            <a:endParaRPr lang="it-IT" dirty="0"/>
          </a:p>
        </p:txBody>
      </p:sp>
    </p:spTree>
    <p:extLst>
      <p:ext uri="{BB962C8B-B14F-4D97-AF65-F5344CB8AC3E}">
        <p14:creationId xmlns:p14="http://schemas.microsoft.com/office/powerpoint/2010/main" val="1912317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62246-7485-F540-9D2D-48F8AD42A70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6C19E11-56C3-8D7A-41F8-9499A38EDDF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92DAE3B-E7B1-CF94-D1EF-B51D4D4F0CA9}"/>
              </a:ext>
            </a:extLst>
          </p:cNvPr>
          <p:cNvSpPr>
            <a:spLocks noGrp="1"/>
          </p:cNvSpPr>
          <p:nvPr>
            <p:ph type="body" idx="1"/>
          </p:nvPr>
        </p:nvSpPr>
        <p:spPr/>
        <p:txBody>
          <a:bodyPr rtlCol="0"/>
          <a:lstStyle/>
          <a:p>
            <a:pPr rtl="0"/>
            <a:endParaRPr lang="it-IT" dirty="0"/>
          </a:p>
        </p:txBody>
      </p:sp>
      <p:sp>
        <p:nvSpPr>
          <p:cNvPr id="4" name="Segnaposto numero diapositiva 3">
            <a:extLst>
              <a:ext uri="{FF2B5EF4-FFF2-40B4-BE49-F238E27FC236}">
                <a16:creationId xmlns:a16="http://schemas.microsoft.com/office/drawing/2014/main" id="{A3BC42F7-3327-5D24-477F-5955881797BD}"/>
              </a:ext>
            </a:extLst>
          </p:cNvPr>
          <p:cNvSpPr>
            <a:spLocks noGrp="1"/>
          </p:cNvSpPr>
          <p:nvPr>
            <p:ph type="sldNum" sz="quarter" idx="5"/>
          </p:nvPr>
        </p:nvSpPr>
        <p:spPr/>
        <p:txBody>
          <a:bodyPr rtlCol="0"/>
          <a:lstStyle/>
          <a:p>
            <a:pPr rtl="0"/>
            <a:fld id="{9CA004F4-F240-48F9-8AE1-486585C7F00D}" type="slidenum">
              <a:rPr lang="it-IT" smtClean="0"/>
              <a:t>3</a:t>
            </a:fld>
            <a:endParaRPr lang="it-IT" dirty="0"/>
          </a:p>
        </p:txBody>
      </p:sp>
    </p:spTree>
    <p:extLst>
      <p:ext uri="{BB962C8B-B14F-4D97-AF65-F5344CB8AC3E}">
        <p14:creationId xmlns:p14="http://schemas.microsoft.com/office/powerpoint/2010/main" val="3911413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rtlCol="0"/>
          <a:lstStyle/>
          <a:p>
            <a:pPr rtl="0"/>
            <a:endParaRPr lang="it-IT" dirty="0"/>
          </a:p>
        </p:txBody>
      </p:sp>
      <p:sp>
        <p:nvSpPr>
          <p:cNvPr id="4" name="Segnaposto numero diapositiva 3"/>
          <p:cNvSpPr>
            <a:spLocks noGrp="1"/>
          </p:cNvSpPr>
          <p:nvPr>
            <p:ph type="sldNum" sz="quarter" idx="5"/>
          </p:nvPr>
        </p:nvSpPr>
        <p:spPr/>
        <p:txBody>
          <a:bodyPr rtlCol="0"/>
          <a:lstStyle/>
          <a:p>
            <a:pPr rtl="0"/>
            <a:fld id="{9CA004F4-F240-48F9-8AE1-486585C7F00D}" type="slidenum">
              <a:rPr lang="it-IT" smtClean="0"/>
              <a:t>4</a:t>
            </a:fld>
            <a:endParaRPr lang="it-IT" dirty="0"/>
          </a:p>
        </p:txBody>
      </p:sp>
    </p:spTree>
    <p:extLst>
      <p:ext uri="{BB962C8B-B14F-4D97-AF65-F5344CB8AC3E}">
        <p14:creationId xmlns:p14="http://schemas.microsoft.com/office/powerpoint/2010/main" val="1327980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C7EB0-6D64-1E84-13FF-7A8C335F172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B3180DA-A332-3C19-DD76-A1FDC4819C1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4337C60-7AB1-A6AC-5B68-AE1119AD66C7}"/>
              </a:ext>
            </a:extLst>
          </p:cNvPr>
          <p:cNvSpPr>
            <a:spLocks noGrp="1"/>
          </p:cNvSpPr>
          <p:nvPr>
            <p:ph type="body" idx="1"/>
          </p:nvPr>
        </p:nvSpPr>
        <p:spPr/>
        <p:txBody>
          <a:bodyPr rtlCol="0"/>
          <a:lstStyle/>
          <a:p>
            <a:pPr rtl="0"/>
            <a:endParaRPr lang="it-IT" dirty="0"/>
          </a:p>
        </p:txBody>
      </p:sp>
      <p:sp>
        <p:nvSpPr>
          <p:cNvPr id="4" name="Segnaposto numero diapositiva 3">
            <a:extLst>
              <a:ext uri="{FF2B5EF4-FFF2-40B4-BE49-F238E27FC236}">
                <a16:creationId xmlns:a16="http://schemas.microsoft.com/office/drawing/2014/main" id="{69FADA10-F172-C38F-B95B-00BDFA9D4D40}"/>
              </a:ext>
            </a:extLst>
          </p:cNvPr>
          <p:cNvSpPr>
            <a:spLocks noGrp="1"/>
          </p:cNvSpPr>
          <p:nvPr>
            <p:ph type="sldNum" sz="quarter" idx="5"/>
          </p:nvPr>
        </p:nvSpPr>
        <p:spPr/>
        <p:txBody>
          <a:bodyPr rtlCol="0"/>
          <a:lstStyle/>
          <a:p>
            <a:pPr rtl="0"/>
            <a:fld id="{9CA004F4-F240-48F9-8AE1-486585C7F00D}" type="slidenum">
              <a:rPr lang="it-IT" smtClean="0"/>
              <a:t>5</a:t>
            </a:fld>
            <a:endParaRPr lang="it-IT" dirty="0"/>
          </a:p>
        </p:txBody>
      </p:sp>
    </p:spTree>
    <p:extLst>
      <p:ext uri="{BB962C8B-B14F-4D97-AF65-F5344CB8AC3E}">
        <p14:creationId xmlns:p14="http://schemas.microsoft.com/office/powerpoint/2010/main" val="38214109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8EADC-9243-151C-B13D-A603C2334A7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1AE9329-96A6-740B-3527-1855FA55AB49}"/>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B11F1BA-F081-B6E6-EA38-F6BD81BF0576}"/>
              </a:ext>
            </a:extLst>
          </p:cNvPr>
          <p:cNvSpPr>
            <a:spLocks noGrp="1"/>
          </p:cNvSpPr>
          <p:nvPr>
            <p:ph type="body" idx="1"/>
          </p:nvPr>
        </p:nvSpPr>
        <p:spPr/>
        <p:txBody>
          <a:bodyPr rtlCol="0"/>
          <a:lstStyle/>
          <a:p>
            <a:pPr rtl="0"/>
            <a:endParaRPr lang="it-IT" dirty="0"/>
          </a:p>
        </p:txBody>
      </p:sp>
      <p:sp>
        <p:nvSpPr>
          <p:cNvPr id="4" name="Segnaposto numero diapositiva 3">
            <a:extLst>
              <a:ext uri="{FF2B5EF4-FFF2-40B4-BE49-F238E27FC236}">
                <a16:creationId xmlns:a16="http://schemas.microsoft.com/office/drawing/2014/main" id="{C309F079-CFA6-4353-9C1A-495C8BB5D815}"/>
              </a:ext>
            </a:extLst>
          </p:cNvPr>
          <p:cNvSpPr>
            <a:spLocks noGrp="1"/>
          </p:cNvSpPr>
          <p:nvPr>
            <p:ph type="sldNum" sz="quarter" idx="5"/>
          </p:nvPr>
        </p:nvSpPr>
        <p:spPr/>
        <p:txBody>
          <a:bodyPr rtlCol="0"/>
          <a:lstStyle/>
          <a:p>
            <a:pPr rtl="0"/>
            <a:fld id="{9CA004F4-F240-48F9-8AE1-486585C7F00D}" type="slidenum">
              <a:rPr lang="it-IT" smtClean="0"/>
              <a:t>10</a:t>
            </a:fld>
            <a:endParaRPr lang="it-IT" dirty="0"/>
          </a:p>
        </p:txBody>
      </p:sp>
    </p:spTree>
    <p:extLst>
      <p:ext uri="{BB962C8B-B14F-4D97-AF65-F5344CB8AC3E}">
        <p14:creationId xmlns:p14="http://schemas.microsoft.com/office/powerpoint/2010/main" val="905473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A8519-EFE8-6C44-D38B-80B2D77C2EB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A3DFB79-3202-64CE-5800-2B062696DB1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3791ABC-DB30-5792-FA5E-4F85FB618CFB}"/>
              </a:ext>
            </a:extLst>
          </p:cNvPr>
          <p:cNvSpPr>
            <a:spLocks noGrp="1"/>
          </p:cNvSpPr>
          <p:nvPr>
            <p:ph type="body" idx="1"/>
          </p:nvPr>
        </p:nvSpPr>
        <p:spPr/>
        <p:txBody>
          <a:bodyPr rtlCol="0"/>
          <a:lstStyle/>
          <a:p>
            <a:pPr rtl="0"/>
            <a:endParaRPr lang="it-IT" dirty="0"/>
          </a:p>
        </p:txBody>
      </p:sp>
      <p:sp>
        <p:nvSpPr>
          <p:cNvPr id="4" name="Segnaposto numero diapositiva 3">
            <a:extLst>
              <a:ext uri="{FF2B5EF4-FFF2-40B4-BE49-F238E27FC236}">
                <a16:creationId xmlns:a16="http://schemas.microsoft.com/office/drawing/2014/main" id="{6219DD58-8512-ACE2-3F0B-ACC3A13B028F}"/>
              </a:ext>
            </a:extLst>
          </p:cNvPr>
          <p:cNvSpPr>
            <a:spLocks noGrp="1"/>
          </p:cNvSpPr>
          <p:nvPr>
            <p:ph type="sldNum" sz="quarter" idx="5"/>
          </p:nvPr>
        </p:nvSpPr>
        <p:spPr/>
        <p:txBody>
          <a:bodyPr rtlCol="0"/>
          <a:lstStyle/>
          <a:p>
            <a:pPr rtl="0"/>
            <a:fld id="{9CA004F4-F240-48F9-8AE1-486585C7F00D}" type="slidenum">
              <a:rPr lang="it-IT" smtClean="0"/>
              <a:t>26</a:t>
            </a:fld>
            <a:endParaRPr lang="it-IT" dirty="0"/>
          </a:p>
        </p:txBody>
      </p:sp>
    </p:spTree>
    <p:extLst>
      <p:ext uri="{BB962C8B-B14F-4D97-AF65-F5344CB8AC3E}">
        <p14:creationId xmlns:p14="http://schemas.microsoft.com/office/powerpoint/2010/main" val="3459946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C1FD3E-4B53-9FB4-3E32-3FB33D57C55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3E1FCAF-CACB-C8B9-CCF4-A35EF1AD32B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CA64AF40-B49F-F48C-CFB1-6EDC5D033632}"/>
              </a:ext>
            </a:extLst>
          </p:cNvPr>
          <p:cNvSpPr>
            <a:spLocks noGrp="1"/>
          </p:cNvSpPr>
          <p:nvPr>
            <p:ph type="body" idx="1"/>
          </p:nvPr>
        </p:nvSpPr>
        <p:spPr/>
        <p:txBody>
          <a:bodyPr rtlCol="0"/>
          <a:lstStyle/>
          <a:p>
            <a:pPr rtl="0"/>
            <a:endParaRPr lang="it-IT" dirty="0"/>
          </a:p>
        </p:txBody>
      </p:sp>
      <p:sp>
        <p:nvSpPr>
          <p:cNvPr id="4" name="Segnaposto numero diapositiva 3">
            <a:extLst>
              <a:ext uri="{FF2B5EF4-FFF2-40B4-BE49-F238E27FC236}">
                <a16:creationId xmlns:a16="http://schemas.microsoft.com/office/drawing/2014/main" id="{436B2B68-F7F7-8B15-1103-03161CA494B5}"/>
              </a:ext>
            </a:extLst>
          </p:cNvPr>
          <p:cNvSpPr>
            <a:spLocks noGrp="1"/>
          </p:cNvSpPr>
          <p:nvPr>
            <p:ph type="sldNum" sz="quarter" idx="5"/>
          </p:nvPr>
        </p:nvSpPr>
        <p:spPr/>
        <p:txBody>
          <a:bodyPr rtlCol="0"/>
          <a:lstStyle/>
          <a:p>
            <a:pPr rtl="0"/>
            <a:fld id="{9CA004F4-F240-48F9-8AE1-486585C7F00D}" type="slidenum">
              <a:rPr lang="it-IT" smtClean="0"/>
              <a:t>57</a:t>
            </a:fld>
            <a:endParaRPr lang="it-IT" dirty="0"/>
          </a:p>
        </p:txBody>
      </p:sp>
    </p:spTree>
    <p:extLst>
      <p:ext uri="{BB962C8B-B14F-4D97-AF65-F5344CB8AC3E}">
        <p14:creationId xmlns:p14="http://schemas.microsoft.com/office/powerpoint/2010/main" val="474101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DEC7F-8B16-F93A-5D10-11C9CE72485F}"/>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A2BE3BC-2CB1-9774-D37F-6F5E020625A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A6DCF0A-C25F-F6D0-D796-D7CC4457E3C3}"/>
              </a:ext>
            </a:extLst>
          </p:cNvPr>
          <p:cNvSpPr>
            <a:spLocks noGrp="1"/>
          </p:cNvSpPr>
          <p:nvPr>
            <p:ph type="body" idx="1"/>
          </p:nvPr>
        </p:nvSpPr>
        <p:spPr/>
        <p:txBody>
          <a:bodyPr rtlCol="0"/>
          <a:lstStyle/>
          <a:p>
            <a:pPr rtl="0"/>
            <a:endParaRPr lang="it-IT" dirty="0"/>
          </a:p>
        </p:txBody>
      </p:sp>
      <p:sp>
        <p:nvSpPr>
          <p:cNvPr id="4" name="Segnaposto numero diapositiva 3">
            <a:extLst>
              <a:ext uri="{FF2B5EF4-FFF2-40B4-BE49-F238E27FC236}">
                <a16:creationId xmlns:a16="http://schemas.microsoft.com/office/drawing/2014/main" id="{4713D2D7-3008-6691-8B90-8D485EF0F69C}"/>
              </a:ext>
            </a:extLst>
          </p:cNvPr>
          <p:cNvSpPr>
            <a:spLocks noGrp="1"/>
          </p:cNvSpPr>
          <p:nvPr>
            <p:ph type="sldNum" sz="quarter" idx="5"/>
          </p:nvPr>
        </p:nvSpPr>
        <p:spPr/>
        <p:txBody>
          <a:bodyPr rtlCol="0"/>
          <a:lstStyle/>
          <a:p>
            <a:pPr rtl="0"/>
            <a:fld id="{9CA004F4-F240-48F9-8AE1-486585C7F00D}" type="slidenum">
              <a:rPr lang="it-IT" smtClean="0"/>
              <a:t>58</a:t>
            </a:fld>
            <a:endParaRPr lang="it-IT" dirty="0"/>
          </a:p>
        </p:txBody>
      </p:sp>
    </p:spTree>
    <p:extLst>
      <p:ext uri="{BB962C8B-B14F-4D97-AF65-F5344CB8AC3E}">
        <p14:creationId xmlns:p14="http://schemas.microsoft.com/office/powerpoint/2010/main" val="25004562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97D165-49B0-44FF-A267-367F5A6EE306}"/>
              </a:ext>
            </a:extLst>
          </p:cNvPr>
          <p:cNvSpPr>
            <a:spLocks noGrp="1"/>
          </p:cNvSpPr>
          <p:nvPr>
            <p:ph type="ctrTitle"/>
          </p:nvPr>
        </p:nvSpPr>
        <p:spPr>
          <a:xfrm>
            <a:off x="1524000" y="2039514"/>
            <a:ext cx="9144000" cy="2128049"/>
          </a:xfrm>
        </p:spPr>
        <p:txBody>
          <a:bodyPr rtlCol="0" anchor="b"/>
          <a:lstStyle>
            <a:lvl1pPr algn="ctr">
              <a:lnSpc>
                <a:spcPct val="125000"/>
              </a:lnSpc>
              <a:defRPr sz="6000">
                <a:solidFill>
                  <a:schemeClr val="bg1"/>
                </a:solidFill>
              </a:defRPr>
            </a:lvl1pPr>
          </a:lstStyle>
          <a:p>
            <a:pPr rtl="0"/>
            <a:r>
              <a:rPr lang="en-US" noProof="0"/>
              <a:t>Click to edit Master title style</a:t>
            </a:r>
            <a:endParaRPr lang="it-IT" noProof="0" dirty="0"/>
          </a:p>
        </p:txBody>
      </p:sp>
      <p:sp>
        <p:nvSpPr>
          <p:cNvPr id="3" name="Sottotitolo 2">
            <a:extLst>
              <a:ext uri="{FF2B5EF4-FFF2-40B4-BE49-F238E27FC236}">
                <a16:creationId xmlns:a16="http://schemas.microsoft.com/office/drawing/2014/main" id="{56B52800-74D6-4A78-AC9B-8E737A1A3B0D}"/>
              </a:ext>
            </a:extLst>
          </p:cNvPr>
          <p:cNvSpPr>
            <a:spLocks noGrp="1"/>
          </p:cNvSpPr>
          <p:nvPr>
            <p:ph type="subTitle" idx="1"/>
          </p:nvPr>
        </p:nvSpPr>
        <p:spPr>
          <a:xfrm>
            <a:off x="1524000" y="4221162"/>
            <a:ext cx="9144000" cy="882001"/>
          </a:xfrm>
          <a:solidFill>
            <a:schemeClr val="accent2">
              <a:alpha val="90000"/>
            </a:schemeClr>
          </a:solidFill>
        </p:spPr>
        <p:txBody>
          <a:bodyPr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2500" b="1" i="1" kern="1200" spc="65" dirty="0">
                <a:solidFill>
                  <a:schemeClr val="accent1"/>
                </a:solidFill>
                <a:latin typeface="+mn-lt"/>
                <a:ea typeface="+mn-ea"/>
                <a:cs typeface="Aria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it-IT" noProof="0" dirty="0"/>
          </a:p>
        </p:txBody>
      </p:sp>
      <p:sp>
        <p:nvSpPr>
          <p:cNvPr id="4" name="Segnaposto data 3">
            <a:extLst>
              <a:ext uri="{FF2B5EF4-FFF2-40B4-BE49-F238E27FC236}">
                <a16:creationId xmlns:a16="http://schemas.microsoft.com/office/drawing/2014/main" id="{88B91F7B-C4AF-4FC6-A6BE-657DEF6D5358}"/>
              </a:ext>
            </a:extLst>
          </p:cNvPr>
          <p:cNvSpPr>
            <a:spLocks noGrp="1"/>
          </p:cNvSpPr>
          <p:nvPr>
            <p:ph type="dt" sz="half" idx="10"/>
          </p:nvPr>
        </p:nvSpPr>
        <p:spPr/>
        <p:txBody>
          <a:bodyPr rtlCol="0"/>
          <a:lstStyle/>
          <a:p>
            <a:pPr rtl="0"/>
            <a:fld id="{3D6259C2-A491-4522-BFFB-A40B63AEEF22}" type="datetime1">
              <a:rPr lang="it-IT" noProof="0" smtClean="0"/>
              <a:t>29/10/2025</a:t>
            </a:fld>
            <a:endParaRPr lang="it-IT" noProof="0" dirty="0"/>
          </a:p>
        </p:txBody>
      </p:sp>
      <p:sp>
        <p:nvSpPr>
          <p:cNvPr id="5" name="Segnaposto piè di pagina 4">
            <a:extLst>
              <a:ext uri="{FF2B5EF4-FFF2-40B4-BE49-F238E27FC236}">
                <a16:creationId xmlns:a16="http://schemas.microsoft.com/office/drawing/2014/main" id="{5BED32F8-B0C7-4332-B0A5-BC19DD8C4CF5}"/>
              </a:ext>
            </a:extLst>
          </p:cNvPr>
          <p:cNvSpPr>
            <a:spLocks noGrp="1"/>
          </p:cNvSpPr>
          <p:nvPr>
            <p:ph type="ftr" sz="quarter" idx="11"/>
          </p:nvPr>
        </p:nvSpPr>
        <p:spPr/>
        <p:txBody>
          <a:bodyPr rtlCol="0"/>
          <a:lstStyle/>
          <a:p>
            <a:pPr rtl="0"/>
            <a:endParaRPr lang="it-IT" noProof="0" dirty="0"/>
          </a:p>
        </p:txBody>
      </p:sp>
      <p:sp>
        <p:nvSpPr>
          <p:cNvPr id="6" name="Segnaposto numero diapositiva 5">
            <a:extLst>
              <a:ext uri="{FF2B5EF4-FFF2-40B4-BE49-F238E27FC236}">
                <a16:creationId xmlns:a16="http://schemas.microsoft.com/office/drawing/2014/main" id="{B0030946-D0C7-4F78-94B0-427DAA6D5CB0}"/>
              </a:ext>
            </a:extLst>
          </p:cNvPr>
          <p:cNvSpPr>
            <a:spLocks noGrp="1"/>
          </p:cNvSpPr>
          <p:nvPr>
            <p:ph type="sldNum" sz="quarter" idx="12"/>
          </p:nvPr>
        </p:nvSpPr>
        <p:spPr/>
        <p:txBody>
          <a:bodyPr rtlCol="0"/>
          <a:lstStyle/>
          <a:p>
            <a:pPr rtl="0"/>
            <a:fld id="{82EE24B5-652C-4DB5-B7C3-B5BBEC1280B1}" type="slidenum">
              <a:rPr lang="it-IT" noProof="0" smtClean="0"/>
              <a:t>‹#›</a:t>
            </a:fld>
            <a:endParaRPr lang="it-IT" noProof="0" dirty="0"/>
          </a:p>
        </p:txBody>
      </p:sp>
    </p:spTree>
    <p:extLst>
      <p:ext uri="{BB962C8B-B14F-4D97-AF65-F5344CB8AC3E}">
        <p14:creationId xmlns:p14="http://schemas.microsoft.com/office/powerpoint/2010/main" val="2189509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ei contenuti">
    <p:spTree>
      <p:nvGrpSpPr>
        <p:cNvPr id="1" name=""/>
        <p:cNvGrpSpPr/>
        <p:nvPr/>
      </p:nvGrpSpPr>
      <p:grpSpPr>
        <a:xfrm>
          <a:off x="0" y="0"/>
          <a:ext cx="0" cy="0"/>
          <a:chOff x="0" y="0"/>
          <a:chExt cx="0" cy="0"/>
        </a:xfrm>
      </p:grpSpPr>
      <p:sp>
        <p:nvSpPr>
          <p:cNvPr id="9" name="Segnaposto immagine 8">
            <a:extLst>
              <a:ext uri="{FF2B5EF4-FFF2-40B4-BE49-F238E27FC236}">
                <a16:creationId xmlns:a16="http://schemas.microsoft.com/office/drawing/2014/main" id="{37202246-9B90-4CE1-AAF1-3328E51AE0A5}"/>
              </a:ext>
            </a:extLst>
          </p:cNvPr>
          <p:cNvSpPr>
            <a:spLocks noGrp="1"/>
          </p:cNvSpPr>
          <p:nvPr>
            <p:ph type="pic" sz="quarter" idx="13"/>
          </p:nvPr>
        </p:nvSpPr>
        <p:spPr>
          <a:xfrm>
            <a:off x="0" y="0"/>
            <a:ext cx="12192000" cy="6858000"/>
          </a:xfrm>
        </p:spPr>
        <p:txBody>
          <a:bodyPr rtlCol="0"/>
          <a:lstStyle>
            <a:lvl1pPr marL="0" indent="0" algn="ctr">
              <a:buNone/>
              <a:defRPr/>
            </a:lvl1pPr>
          </a:lstStyle>
          <a:p>
            <a:pPr rtl="0"/>
            <a:r>
              <a:rPr lang="en-US" noProof="0"/>
              <a:t>Click icon to add picture</a:t>
            </a:r>
            <a:endParaRPr lang="it-IT" noProof="0" dirty="0"/>
          </a:p>
        </p:txBody>
      </p:sp>
      <p:sp>
        <p:nvSpPr>
          <p:cNvPr id="18" name="Segnaposto contenuto 2">
            <a:extLst>
              <a:ext uri="{FF2B5EF4-FFF2-40B4-BE49-F238E27FC236}">
                <a16:creationId xmlns:a16="http://schemas.microsoft.com/office/drawing/2014/main" id="{843DF42B-5E6A-409A-A205-0B59AE5FBD98}"/>
              </a:ext>
            </a:extLst>
          </p:cNvPr>
          <p:cNvSpPr>
            <a:spLocks noGrp="1"/>
          </p:cNvSpPr>
          <p:nvPr>
            <p:ph sz="half" idx="15"/>
          </p:nvPr>
        </p:nvSpPr>
        <p:spPr>
          <a:xfrm>
            <a:off x="8530301" y="1690689"/>
            <a:ext cx="3148965" cy="1922438"/>
          </a:xfrm>
        </p:spPr>
        <p:txBody>
          <a:bodyPr rtlCol="0">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it-IT" noProof="0" dirty="0"/>
          </a:p>
        </p:txBody>
      </p:sp>
      <p:sp>
        <p:nvSpPr>
          <p:cNvPr id="17" name="Segnaposto contenuto 2">
            <a:extLst>
              <a:ext uri="{FF2B5EF4-FFF2-40B4-BE49-F238E27FC236}">
                <a16:creationId xmlns:a16="http://schemas.microsoft.com/office/drawing/2014/main" id="{9C7A202D-9C81-48E9-AC0B-E4DDE20AE14F}"/>
              </a:ext>
            </a:extLst>
          </p:cNvPr>
          <p:cNvSpPr>
            <a:spLocks noGrp="1"/>
          </p:cNvSpPr>
          <p:nvPr>
            <p:ph sz="half" idx="14"/>
          </p:nvPr>
        </p:nvSpPr>
        <p:spPr>
          <a:xfrm>
            <a:off x="4888689" y="1702826"/>
            <a:ext cx="3148965" cy="1922438"/>
          </a:xfrm>
        </p:spPr>
        <p:txBody>
          <a:bodyPr rtlCol="0">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it-IT" noProof="0" dirty="0"/>
          </a:p>
        </p:txBody>
      </p:sp>
      <p:sp>
        <p:nvSpPr>
          <p:cNvPr id="7" name="Segnaposto numero diapositiva 6">
            <a:extLst>
              <a:ext uri="{FF2B5EF4-FFF2-40B4-BE49-F238E27FC236}">
                <a16:creationId xmlns:a16="http://schemas.microsoft.com/office/drawing/2014/main" id="{4E60EB58-EF7E-435A-8B07-B5BCF3AF119F}"/>
              </a:ext>
            </a:extLst>
          </p:cNvPr>
          <p:cNvSpPr>
            <a:spLocks noGrp="1"/>
          </p:cNvSpPr>
          <p:nvPr>
            <p:ph type="sldNum" sz="quarter" idx="12"/>
          </p:nvPr>
        </p:nvSpPr>
        <p:spPr/>
        <p:txBody>
          <a:bodyPr rtlCol="0"/>
          <a:lstStyle/>
          <a:p>
            <a:pPr rtl="0"/>
            <a:fld id="{82EE24B5-652C-4DB5-B7C3-B5BBEC1280B1}" type="slidenum">
              <a:rPr lang="it-IT" noProof="0" smtClean="0"/>
              <a:t>‹#›</a:t>
            </a:fld>
            <a:endParaRPr lang="it-IT" noProof="0" dirty="0"/>
          </a:p>
        </p:txBody>
      </p:sp>
      <p:sp>
        <p:nvSpPr>
          <p:cNvPr id="2" name="Titolo 1">
            <a:extLst>
              <a:ext uri="{FF2B5EF4-FFF2-40B4-BE49-F238E27FC236}">
                <a16:creationId xmlns:a16="http://schemas.microsoft.com/office/drawing/2014/main" id="{E7F76098-6FA1-470A-BEF4-E4B0AC75E8FE}"/>
              </a:ext>
            </a:extLst>
          </p:cNvPr>
          <p:cNvSpPr>
            <a:spLocks noGrp="1"/>
          </p:cNvSpPr>
          <p:nvPr>
            <p:ph type="title"/>
          </p:nvPr>
        </p:nvSpPr>
        <p:spPr/>
        <p:txBody>
          <a:bodyPr rtlCol="0"/>
          <a:lstStyle>
            <a:lvl1pPr>
              <a:defRPr>
                <a:solidFill>
                  <a:schemeClr val="bg1"/>
                </a:solidFill>
              </a:defRPr>
            </a:lvl1pPr>
          </a:lstStyle>
          <a:p>
            <a:pPr rtl="0"/>
            <a:r>
              <a:rPr lang="en-US" noProof="0"/>
              <a:t>Click to edit Master title style</a:t>
            </a:r>
            <a:endParaRPr lang="it-IT" noProof="0" dirty="0"/>
          </a:p>
        </p:txBody>
      </p:sp>
      <p:sp>
        <p:nvSpPr>
          <p:cNvPr id="3" name="Segnaposto contenuto 2">
            <a:extLst>
              <a:ext uri="{FF2B5EF4-FFF2-40B4-BE49-F238E27FC236}">
                <a16:creationId xmlns:a16="http://schemas.microsoft.com/office/drawing/2014/main" id="{4B647ABC-6745-43B6-8A64-6E191BD65CA2}"/>
              </a:ext>
            </a:extLst>
          </p:cNvPr>
          <p:cNvSpPr>
            <a:spLocks noGrp="1"/>
          </p:cNvSpPr>
          <p:nvPr>
            <p:ph sz="half" idx="1"/>
          </p:nvPr>
        </p:nvSpPr>
        <p:spPr>
          <a:xfrm>
            <a:off x="1337076" y="1702826"/>
            <a:ext cx="3148965" cy="1922438"/>
          </a:xfrm>
        </p:spPr>
        <p:txBody>
          <a:bodyPr rtlCol="0">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it-IT" noProof="0" dirty="0"/>
          </a:p>
        </p:txBody>
      </p:sp>
      <p:sp>
        <p:nvSpPr>
          <p:cNvPr id="5" name="Segnaposto data 4">
            <a:extLst>
              <a:ext uri="{FF2B5EF4-FFF2-40B4-BE49-F238E27FC236}">
                <a16:creationId xmlns:a16="http://schemas.microsoft.com/office/drawing/2014/main" id="{47F57DE0-C032-4FCC-9006-09C2C328A665}"/>
              </a:ext>
            </a:extLst>
          </p:cNvPr>
          <p:cNvSpPr>
            <a:spLocks noGrp="1"/>
          </p:cNvSpPr>
          <p:nvPr>
            <p:ph type="dt" sz="half" idx="10"/>
          </p:nvPr>
        </p:nvSpPr>
        <p:spPr/>
        <p:txBody>
          <a:bodyPr rtlCol="0"/>
          <a:lstStyle/>
          <a:p>
            <a:pPr rtl="0"/>
            <a:fld id="{7A453804-96F7-4E73-997D-A9662316E417}" type="datetime1">
              <a:rPr lang="it-IT" noProof="0" smtClean="0"/>
              <a:t>29/10/2025</a:t>
            </a:fld>
            <a:endParaRPr lang="it-IT" noProof="0" dirty="0"/>
          </a:p>
        </p:txBody>
      </p:sp>
      <p:sp>
        <p:nvSpPr>
          <p:cNvPr id="6" name="Segnaposto piè di pagina 5">
            <a:extLst>
              <a:ext uri="{FF2B5EF4-FFF2-40B4-BE49-F238E27FC236}">
                <a16:creationId xmlns:a16="http://schemas.microsoft.com/office/drawing/2014/main" id="{90C776CB-2819-4488-9012-A6EA22079A47}"/>
              </a:ext>
            </a:extLst>
          </p:cNvPr>
          <p:cNvSpPr>
            <a:spLocks noGrp="1"/>
          </p:cNvSpPr>
          <p:nvPr>
            <p:ph type="ftr" sz="quarter" idx="11"/>
          </p:nvPr>
        </p:nvSpPr>
        <p:spPr/>
        <p:txBody>
          <a:bodyPr rtlCol="0"/>
          <a:lstStyle/>
          <a:p>
            <a:pPr rtl="0"/>
            <a:endParaRPr lang="it-IT" noProof="0" dirty="0"/>
          </a:p>
        </p:txBody>
      </p:sp>
      <p:sp>
        <p:nvSpPr>
          <p:cNvPr id="25" name="Segnaposto contenuto 2">
            <a:extLst>
              <a:ext uri="{FF2B5EF4-FFF2-40B4-BE49-F238E27FC236}">
                <a16:creationId xmlns:a16="http://schemas.microsoft.com/office/drawing/2014/main" id="{70506441-775A-4D93-ADE3-695C86D6699F}"/>
              </a:ext>
            </a:extLst>
          </p:cNvPr>
          <p:cNvSpPr>
            <a:spLocks noGrp="1"/>
          </p:cNvSpPr>
          <p:nvPr>
            <p:ph sz="half" idx="16"/>
          </p:nvPr>
        </p:nvSpPr>
        <p:spPr>
          <a:xfrm>
            <a:off x="8530301" y="3849456"/>
            <a:ext cx="3148965" cy="1922438"/>
          </a:xfrm>
        </p:spPr>
        <p:txBody>
          <a:bodyPr rtlCol="0">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it-IT" noProof="0" dirty="0"/>
          </a:p>
        </p:txBody>
      </p:sp>
      <p:sp>
        <p:nvSpPr>
          <p:cNvPr id="26" name="Segnaposto contenuto 2">
            <a:extLst>
              <a:ext uri="{FF2B5EF4-FFF2-40B4-BE49-F238E27FC236}">
                <a16:creationId xmlns:a16="http://schemas.microsoft.com/office/drawing/2014/main" id="{FA00A08C-FA2D-44B5-9451-63F193A3E7B3}"/>
              </a:ext>
            </a:extLst>
          </p:cNvPr>
          <p:cNvSpPr>
            <a:spLocks noGrp="1"/>
          </p:cNvSpPr>
          <p:nvPr>
            <p:ph sz="half" idx="17"/>
          </p:nvPr>
        </p:nvSpPr>
        <p:spPr>
          <a:xfrm>
            <a:off x="4888689" y="3849456"/>
            <a:ext cx="3148965" cy="1922438"/>
          </a:xfrm>
        </p:spPr>
        <p:txBody>
          <a:bodyPr rtlCol="0">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it-IT" noProof="0" dirty="0"/>
          </a:p>
        </p:txBody>
      </p:sp>
      <p:sp>
        <p:nvSpPr>
          <p:cNvPr id="27" name="Segnaposto contenuto 2">
            <a:extLst>
              <a:ext uri="{FF2B5EF4-FFF2-40B4-BE49-F238E27FC236}">
                <a16:creationId xmlns:a16="http://schemas.microsoft.com/office/drawing/2014/main" id="{6A8F9540-8D26-4ADA-88E6-B9A742232C2D}"/>
              </a:ext>
            </a:extLst>
          </p:cNvPr>
          <p:cNvSpPr>
            <a:spLocks noGrp="1"/>
          </p:cNvSpPr>
          <p:nvPr>
            <p:ph sz="half" idx="18"/>
          </p:nvPr>
        </p:nvSpPr>
        <p:spPr>
          <a:xfrm>
            <a:off x="1337076" y="3849456"/>
            <a:ext cx="3148965" cy="1922438"/>
          </a:xfrm>
        </p:spPr>
        <p:txBody>
          <a:bodyPr rtlCol="0">
            <a:noAutofit/>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it-IT" noProof="0" dirty="0"/>
          </a:p>
        </p:txBody>
      </p:sp>
      <p:sp>
        <p:nvSpPr>
          <p:cNvPr id="29" name="Segnaposto immagine 28">
            <a:extLst>
              <a:ext uri="{FF2B5EF4-FFF2-40B4-BE49-F238E27FC236}">
                <a16:creationId xmlns:a16="http://schemas.microsoft.com/office/drawing/2014/main" id="{3D7801BA-80A8-4F2C-90C8-155E6210A852}"/>
              </a:ext>
            </a:extLst>
          </p:cNvPr>
          <p:cNvSpPr>
            <a:spLocks noGrp="1"/>
          </p:cNvSpPr>
          <p:nvPr>
            <p:ph type="pic" sz="quarter" idx="19"/>
          </p:nvPr>
        </p:nvSpPr>
        <p:spPr>
          <a:xfrm>
            <a:off x="947634" y="1679576"/>
            <a:ext cx="376237" cy="376237"/>
          </a:xfrm>
        </p:spPr>
        <p:txBody>
          <a:bodyPr rtlCol="0">
            <a:normAutofit/>
          </a:bodyPr>
          <a:lstStyle>
            <a:lvl1pPr marL="0" indent="0" algn="ctr">
              <a:buNone/>
              <a:defRPr sz="400"/>
            </a:lvl1pPr>
          </a:lstStyle>
          <a:p>
            <a:pPr rtl="0"/>
            <a:r>
              <a:rPr lang="en-US" noProof="0"/>
              <a:t>Click icon to add picture</a:t>
            </a:r>
            <a:endParaRPr lang="it-IT" noProof="0" dirty="0"/>
          </a:p>
        </p:txBody>
      </p:sp>
      <p:sp>
        <p:nvSpPr>
          <p:cNvPr id="30" name="Segnaposto immagine 28">
            <a:extLst>
              <a:ext uri="{FF2B5EF4-FFF2-40B4-BE49-F238E27FC236}">
                <a16:creationId xmlns:a16="http://schemas.microsoft.com/office/drawing/2014/main" id="{99C7ED62-8CE2-417B-9E03-DB47D419110B}"/>
              </a:ext>
            </a:extLst>
          </p:cNvPr>
          <p:cNvSpPr>
            <a:spLocks noGrp="1"/>
          </p:cNvSpPr>
          <p:nvPr>
            <p:ph type="pic" sz="quarter" idx="20"/>
          </p:nvPr>
        </p:nvSpPr>
        <p:spPr>
          <a:xfrm>
            <a:off x="4499246" y="1679576"/>
            <a:ext cx="376237" cy="376237"/>
          </a:xfrm>
        </p:spPr>
        <p:txBody>
          <a:bodyPr rtlCol="0">
            <a:normAutofit/>
          </a:bodyPr>
          <a:lstStyle>
            <a:lvl1pPr marL="0" indent="0" algn="ctr">
              <a:buNone/>
              <a:defRPr sz="400"/>
            </a:lvl1pPr>
          </a:lstStyle>
          <a:p>
            <a:pPr rtl="0"/>
            <a:r>
              <a:rPr lang="en-US" noProof="0"/>
              <a:t>Click icon to add picture</a:t>
            </a:r>
            <a:endParaRPr lang="it-IT" noProof="0" dirty="0"/>
          </a:p>
        </p:txBody>
      </p:sp>
      <p:sp>
        <p:nvSpPr>
          <p:cNvPr id="31" name="Segnaposto immagine 28">
            <a:extLst>
              <a:ext uri="{FF2B5EF4-FFF2-40B4-BE49-F238E27FC236}">
                <a16:creationId xmlns:a16="http://schemas.microsoft.com/office/drawing/2014/main" id="{96383197-4013-4D5E-BF47-64BD2386A4D6}"/>
              </a:ext>
            </a:extLst>
          </p:cNvPr>
          <p:cNvSpPr>
            <a:spLocks noGrp="1"/>
          </p:cNvSpPr>
          <p:nvPr>
            <p:ph type="pic" sz="quarter" idx="21"/>
          </p:nvPr>
        </p:nvSpPr>
        <p:spPr>
          <a:xfrm>
            <a:off x="8126282" y="1679576"/>
            <a:ext cx="376237" cy="376237"/>
          </a:xfrm>
        </p:spPr>
        <p:txBody>
          <a:bodyPr rtlCol="0">
            <a:normAutofit/>
          </a:bodyPr>
          <a:lstStyle>
            <a:lvl1pPr marL="0" indent="0" algn="ctr">
              <a:buNone/>
              <a:defRPr sz="400"/>
            </a:lvl1pPr>
          </a:lstStyle>
          <a:p>
            <a:pPr rtl="0"/>
            <a:r>
              <a:rPr lang="en-US" noProof="0"/>
              <a:t>Click icon to add picture</a:t>
            </a:r>
            <a:endParaRPr lang="it-IT" noProof="0" dirty="0"/>
          </a:p>
        </p:txBody>
      </p:sp>
      <p:sp>
        <p:nvSpPr>
          <p:cNvPr id="32" name="Segnaposto immagine 28">
            <a:extLst>
              <a:ext uri="{FF2B5EF4-FFF2-40B4-BE49-F238E27FC236}">
                <a16:creationId xmlns:a16="http://schemas.microsoft.com/office/drawing/2014/main" id="{B2568099-B430-4F70-A248-1840860FFEED}"/>
              </a:ext>
            </a:extLst>
          </p:cNvPr>
          <p:cNvSpPr>
            <a:spLocks noGrp="1"/>
          </p:cNvSpPr>
          <p:nvPr>
            <p:ph type="pic" sz="quarter" idx="22"/>
          </p:nvPr>
        </p:nvSpPr>
        <p:spPr>
          <a:xfrm>
            <a:off x="947634" y="3792079"/>
            <a:ext cx="376237" cy="376237"/>
          </a:xfrm>
        </p:spPr>
        <p:txBody>
          <a:bodyPr rtlCol="0">
            <a:normAutofit/>
          </a:bodyPr>
          <a:lstStyle>
            <a:lvl1pPr marL="0" indent="0" algn="ctr">
              <a:buNone/>
              <a:defRPr sz="400"/>
            </a:lvl1pPr>
          </a:lstStyle>
          <a:p>
            <a:pPr rtl="0"/>
            <a:r>
              <a:rPr lang="en-US" noProof="0"/>
              <a:t>Click icon to add picture</a:t>
            </a:r>
            <a:endParaRPr lang="it-IT" noProof="0" dirty="0"/>
          </a:p>
        </p:txBody>
      </p:sp>
      <p:sp>
        <p:nvSpPr>
          <p:cNvPr id="33" name="Segnaposto immagine 28">
            <a:extLst>
              <a:ext uri="{FF2B5EF4-FFF2-40B4-BE49-F238E27FC236}">
                <a16:creationId xmlns:a16="http://schemas.microsoft.com/office/drawing/2014/main" id="{82A0F640-3653-4074-BEAA-B09FF6E0B391}"/>
              </a:ext>
            </a:extLst>
          </p:cNvPr>
          <p:cNvSpPr>
            <a:spLocks noGrp="1"/>
          </p:cNvSpPr>
          <p:nvPr>
            <p:ph type="pic" sz="quarter" idx="23"/>
          </p:nvPr>
        </p:nvSpPr>
        <p:spPr>
          <a:xfrm>
            <a:off x="4499246" y="3792079"/>
            <a:ext cx="376237" cy="376237"/>
          </a:xfrm>
        </p:spPr>
        <p:txBody>
          <a:bodyPr rtlCol="0">
            <a:normAutofit/>
          </a:bodyPr>
          <a:lstStyle>
            <a:lvl1pPr marL="0" indent="0" algn="ctr">
              <a:buNone/>
              <a:defRPr sz="400"/>
            </a:lvl1pPr>
          </a:lstStyle>
          <a:p>
            <a:pPr rtl="0"/>
            <a:r>
              <a:rPr lang="en-US" noProof="0"/>
              <a:t>Click icon to add picture</a:t>
            </a:r>
            <a:endParaRPr lang="it-IT" noProof="0" dirty="0"/>
          </a:p>
        </p:txBody>
      </p:sp>
      <p:sp>
        <p:nvSpPr>
          <p:cNvPr id="34" name="Segnaposto immagine 28">
            <a:extLst>
              <a:ext uri="{FF2B5EF4-FFF2-40B4-BE49-F238E27FC236}">
                <a16:creationId xmlns:a16="http://schemas.microsoft.com/office/drawing/2014/main" id="{1723BD4F-261F-418F-B763-09039D2CA7B6}"/>
              </a:ext>
            </a:extLst>
          </p:cNvPr>
          <p:cNvSpPr>
            <a:spLocks noGrp="1"/>
          </p:cNvSpPr>
          <p:nvPr>
            <p:ph type="pic" sz="quarter" idx="24"/>
          </p:nvPr>
        </p:nvSpPr>
        <p:spPr>
          <a:xfrm>
            <a:off x="8126282" y="3792079"/>
            <a:ext cx="376237" cy="376237"/>
          </a:xfrm>
        </p:spPr>
        <p:txBody>
          <a:bodyPr rtlCol="0">
            <a:normAutofit/>
          </a:bodyPr>
          <a:lstStyle>
            <a:lvl1pPr marL="0" indent="0" algn="ctr">
              <a:buNone/>
              <a:defRPr sz="400"/>
            </a:lvl1pPr>
          </a:lstStyle>
          <a:p>
            <a:pPr rtl="0"/>
            <a:r>
              <a:rPr lang="en-US" noProof="0"/>
              <a:t>Click icon to add picture</a:t>
            </a:r>
            <a:endParaRPr lang="it-IT" noProof="0" dirty="0"/>
          </a:p>
        </p:txBody>
      </p:sp>
    </p:spTree>
    <p:extLst>
      <p:ext uri="{BB962C8B-B14F-4D97-AF65-F5344CB8AC3E}">
        <p14:creationId xmlns:p14="http://schemas.microsoft.com/office/powerpoint/2010/main" val="2667104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re contenuti">
    <p:spTree>
      <p:nvGrpSpPr>
        <p:cNvPr id="1" name=""/>
        <p:cNvGrpSpPr/>
        <p:nvPr/>
      </p:nvGrpSpPr>
      <p:grpSpPr>
        <a:xfrm>
          <a:off x="0" y="0"/>
          <a:ext cx="0" cy="0"/>
          <a:chOff x="0" y="0"/>
          <a:chExt cx="0" cy="0"/>
        </a:xfrm>
      </p:grpSpPr>
      <p:sp>
        <p:nvSpPr>
          <p:cNvPr id="7" name="Segnaposto numero diapositiva 6">
            <a:extLst>
              <a:ext uri="{FF2B5EF4-FFF2-40B4-BE49-F238E27FC236}">
                <a16:creationId xmlns:a16="http://schemas.microsoft.com/office/drawing/2014/main" id="{4E60EB58-EF7E-435A-8B07-B5BCF3AF119F}"/>
              </a:ext>
            </a:extLst>
          </p:cNvPr>
          <p:cNvSpPr>
            <a:spLocks noGrp="1"/>
          </p:cNvSpPr>
          <p:nvPr>
            <p:ph type="sldNum" sz="quarter" idx="12"/>
          </p:nvPr>
        </p:nvSpPr>
        <p:spPr/>
        <p:txBody>
          <a:bodyPr rtlCol="0"/>
          <a:lstStyle/>
          <a:p>
            <a:pPr rtl="0"/>
            <a:fld id="{82EE24B5-652C-4DB5-B7C3-B5BBEC1280B1}" type="slidenum">
              <a:rPr lang="it-IT" noProof="0" smtClean="0"/>
              <a:t>‹#›</a:t>
            </a:fld>
            <a:endParaRPr lang="it-IT" noProof="0" dirty="0"/>
          </a:p>
        </p:txBody>
      </p:sp>
      <p:sp>
        <p:nvSpPr>
          <p:cNvPr id="2" name="Titolo 1">
            <a:extLst>
              <a:ext uri="{FF2B5EF4-FFF2-40B4-BE49-F238E27FC236}">
                <a16:creationId xmlns:a16="http://schemas.microsoft.com/office/drawing/2014/main" id="{E7F76098-6FA1-470A-BEF4-E4B0AC75E8FE}"/>
              </a:ext>
            </a:extLst>
          </p:cNvPr>
          <p:cNvSpPr>
            <a:spLocks noGrp="1"/>
          </p:cNvSpPr>
          <p:nvPr>
            <p:ph type="title"/>
          </p:nvPr>
        </p:nvSpPr>
        <p:spPr/>
        <p:txBody>
          <a:bodyPr rtlCol="0"/>
          <a:lstStyle/>
          <a:p>
            <a:pPr rtl="0"/>
            <a:r>
              <a:rPr lang="en-US" noProof="0"/>
              <a:t>Click to edit Master title style</a:t>
            </a:r>
            <a:endParaRPr lang="it-IT" noProof="0" dirty="0"/>
          </a:p>
        </p:txBody>
      </p:sp>
      <p:sp>
        <p:nvSpPr>
          <p:cNvPr id="5" name="Segnaposto data 4">
            <a:extLst>
              <a:ext uri="{FF2B5EF4-FFF2-40B4-BE49-F238E27FC236}">
                <a16:creationId xmlns:a16="http://schemas.microsoft.com/office/drawing/2014/main" id="{47F57DE0-C032-4FCC-9006-09C2C328A665}"/>
              </a:ext>
            </a:extLst>
          </p:cNvPr>
          <p:cNvSpPr>
            <a:spLocks noGrp="1"/>
          </p:cNvSpPr>
          <p:nvPr>
            <p:ph type="dt" sz="half" idx="10"/>
          </p:nvPr>
        </p:nvSpPr>
        <p:spPr/>
        <p:txBody>
          <a:bodyPr rtlCol="0"/>
          <a:lstStyle/>
          <a:p>
            <a:pPr rtl="0"/>
            <a:fld id="{3C9FEAC8-B2A4-447F-AE92-43715061509C}" type="datetime1">
              <a:rPr lang="it-IT" noProof="0" smtClean="0"/>
              <a:t>29/10/2025</a:t>
            </a:fld>
            <a:endParaRPr lang="it-IT" noProof="0" dirty="0"/>
          </a:p>
        </p:txBody>
      </p:sp>
      <p:sp>
        <p:nvSpPr>
          <p:cNvPr id="6" name="Segnaposto piè di pagina 5">
            <a:extLst>
              <a:ext uri="{FF2B5EF4-FFF2-40B4-BE49-F238E27FC236}">
                <a16:creationId xmlns:a16="http://schemas.microsoft.com/office/drawing/2014/main" id="{90C776CB-2819-4488-9012-A6EA22079A47}"/>
              </a:ext>
            </a:extLst>
          </p:cNvPr>
          <p:cNvSpPr>
            <a:spLocks noGrp="1"/>
          </p:cNvSpPr>
          <p:nvPr>
            <p:ph type="ftr" sz="quarter" idx="11"/>
          </p:nvPr>
        </p:nvSpPr>
        <p:spPr/>
        <p:txBody>
          <a:bodyPr rtlCol="0"/>
          <a:lstStyle/>
          <a:p>
            <a:pPr rtl="0"/>
            <a:endParaRPr lang="it-IT" noProof="0" dirty="0"/>
          </a:p>
        </p:txBody>
      </p:sp>
      <p:sp>
        <p:nvSpPr>
          <p:cNvPr id="12" name="Segnaposto immagine 11">
            <a:extLst>
              <a:ext uri="{FF2B5EF4-FFF2-40B4-BE49-F238E27FC236}">
                <a16:creationId xmlns:a16="http://schemas.microsoft.com/office/drawing/2014/main" id="{B15EEB49-54F4-404C-9B31-AD488BFCB2E0}"/>
              </a:ext>
            </a:extLst>
          </p:cNvPr>
          <p:cNvSpPr>
            <a:spLocks noGrp="1"/>
          </p:cNvSpPr>
          <p:nvPr>
            <p:ph type="pic" sz="quarter" idx="14"/>
          </p:nvPr>
        </p:nvSpPr>
        <p:spPr>
          <a:xfrm>
            <a:off x="1772412" y="2219248"/>
            <a:ext cx="2414016" cy="2414016"/>
          </a:xfrm>
          <a:prstGeom prst="ellipse">
            <a:avLst/>
          </a:prstGeom>
          <a:noFill/>
          <a:ln w="387350">
            <a:noFill/>
          </a:ln>
        </p:spPr>
        <p:txBody>
          <a:bodyPr rtlCol="0"/>
          <a:lstStyle/>
          <a:p>
            <a:pPr rtl="0"/>
            <a:r>
              <a:rPr lang="en-US" noProof="0"/>
              <a:t>Click icon to add picture</a:t>
            </a:r>
            <a:endParaRPr lang="it-IT" noProof="0" dirty="0"/>
          </a:p>
        </p:txBody>
      </p:sp>
      <p:sp>
        <p:nvSpPr>
          <p:cNvPr id="17" name="Segnaposto immagine 11">
            <a:extLst>
              <a:ext uri="{FF2B5EF4-FFF2-40B4-BE49-F238E27FC236}">
                <a16:creationId xmlns:a16="http://schemas.microsoft.com/office/drawing/2014/main" id="{6B2DD458-866A-421E-9AD0-B0D9E1195728}"/>
              </a:ext>
            </a:extLst>
          </p:cNvPr>
          <p:cNvSpPr>
            <a:spLocks noGrp="1"/>
          </p:cNvSpPr>
          <p:nvPr>
            <p:ph type="pic" sz="quarter" idx="17"/>
          </p:nvPr>
        </p:nvSpPr>
        <p:spPr>
          <a:xfrm>
            <a:off x="8005572" y="2196083"/>
            <a:ext cx="2414016" cy="2414016"/>
          </a:xfrm>
          <a:prstGeom prst="ellipse">
            <a:avLst/>
          </a:prstGeom>
          <a:noFill/>
          <a:ln w="387350">
            <a:noFill/>
          </a:ln>
        </p:spPr>
        <p:txBody>
          <a:bodyPr rtlCol="0"/>
          <a:lstStyle/>
          <a:p>
            <a:pPr rtl="0"/>
            <a:r>
              <a:rPr lang="en-US" noProof="0"/>
              <a:t>Click icon to add picture</a:t>
            </a:r>
            <a:endParaRPr lang="it-IT" noProof="0" dirty="0"/>
          </a:p>
        </p:txBody>
      </p:sp>
      <p:sp>
        <p:nvSpPr>
          <p:cNvPr id="14" name="Segnaposto immagine 11">
            <a:extLst>
              <a:ext uri="{FF2B5EF4-FFF2-40B4-BE49-F238E27FC236}">
                <a16:creationId xmlns:a16="http://schemas.microsoft.com/office/drawing/2014/main" id="{57A4D097-9603-42DC-888D-8039CE6ADC94}"/>
              </a:ext>
            </a:extLst>
          </p:cNvPr>
          <p:cNvSpPr>
            <a:spLocks noGrp="1"/>
          </p:cNvSpPr>
          <p:nvPr>
            <p:ph type="pic" sz="quarter" idx="16"/>
          </p:nvPr>
        </p:nvSpPr>
        <p:spPr>
          <a:xfrm>
            <a:off x="4587240" y="2019165"/>
            <a:ext cx="3017520" cy="3017520"/>
          </a:xfrm>
          <a:prstGeom prst="ellipse">
            <a:avLst/>
          </a:prstGeom>
          <a:noFill/>
        </p:spPr>
        <p:txBody>
          <a:bodyPr rtlCol="0"/>
          <a:lstStyle/>
          <a:p>
            <a:pPr rtl="0"/>
            <a:r>
              <a:rPr lang="en-US" noProof="0"/>
              <a:t>Click icon to add picture</a:t>
            </a:r>
            <a:endParaRPr lang="it-IT" noProof="0" dirty="0"/>
          </a:p>
        </p:txBody>
      </p:sp>
      <p:sp>
        <p:nvSpPr>
          <p:cNvPr id="25" name="Segnaposto testo 23">
            <a:extLst>
              <a:ext uri="{FF2B5EF4-FFF2-40B4-BE49-F238E27FC236}">
                <a16:creationId xmlns:a16="http://schemas.microsoft.com/office/drawing/2014/main" id="{B9B9E0BA-35AD-4D69-9A03-35F2509C2C27}"/>
              </a:ext>
            </a:extLst>
          </p:cNvPr>
          <p:cNvSpPr>
            <a:spLocks noGrp="1"/>
          </p:cNvSpPr>
          <p:nvPr>
            <p:ph type="body" sz="quarter" idx="19"/>
          </p:nvPr>
        </p:nvSpPr>
        <p:spPr>
          <a:xfrm>
            <a:off x="1612900" y="5033963"/>
            <a:ext cx="2700338" cy="738187"/>
          </a:xfrm>
        </p:spPr>
        <p:txBody>
          <a:bodyPr rtlCol="0">
            <a:normAutofit/>
          </a:bodyPr>
          <a:lstStyle>
            <a:lvl1pPr marL="0" indent="0" algn="ctr">
              <a:buNone/>
              <a:defRPr sz="2000">
                <a:solidFill>
                  <a:schemeClr val="bg1">
                    <a:lumMod val="95000"/>
                  </a:schemeClr>
                </a:solidFill>
                <a:latin typeface="+mj-lt"/>
              </a:defRPr>
            </a:lvl1pPr>
          </a:lstStyle>
          <a:p>
            <a:pPr lvl="0" rtl="0"/>
            <a:r>
              <a:rPr lang="en-US" noProof="0"/>
              <a:t>Click to edit Master text styles</a:t>
            </a:r>
          </a:p>
        </p:txBody>
      </p:sp>
      <p:sp>
        <p:nvSpPr>
          <p:cNvPr id="26" name="Segnaposto testo 23">
            <a:extLst>
              <a:ext uri="{FF2B5EF4-FFF2-40B4-BE49-F238E27FC236}">
                <a16:creationId xmlns:a16="http://schemas.microsoft.com/office/drawing/2014/main" id="{B1CC61B3-695C-423D-8F0B-45674DC932B3}"/>
              </a:ext>
            </a:extLst>
          </p:cNvPr>
          <p:cNvSpPr>
            <a:spLocks noGrp="1"/>
          </p:cNvSpPr>
          <p:nvPr>
            <p:ph type="body" sz="quarter" idx="20"/>
          </p:nvPr>
        </p:nvSpPr>
        <p:spPr>
          <a:xfrm>
            <a:off x="4745831" y="5236700"/>
            <a:ext cx="2700338" cy="738187"/>
          </a:xfrm>
        </p:spPr>
        <p:txBody>
          <a:bodyPr rtlCol="0">
            <a:normAutofit/>
          </a:bodyPr>
          <a:lstStyle>
            <a:lvl1pPr marL="0" indent="0" algn="ctr">
              <a:buNone/>
              <a:defRPr sz="2000">
                <a:solidFill>
                  <a:schemeClr val="bg1">
                    <a:lumMod val="95000"/>
                  </a:schemeClr>
                </a:solidFill>
                <a:latin typeface="+mj-lt"/>
              </a:defRPr>
            </a:lvl1pPr>
          </a:lstStyle>
          <a:p>
            <a:pPr lvl="0" rtl="0"/>
            <a:r>
              <a:rPr lang="en-US" noProof="0"/>
              <a:t>Click to edit Master text styles</a:t>
            </a:r>
          </a:p>
        </p:txBody>
      </p:sp>
      <p:sp>
        <p:nvSpPr>
          <p:cNvPr id="27" name="Segnaposto testo 23">
            <a:extLst>
              <a:ext uri="{FF2B5EF4-FFF2-40B4-BE49-F238E27FC236}">
                <a16:creationId xmlns:a16="http://schemas.microsoft.com/office/drawing/2014/main" id="{B870F23E-35A1-4942-A685-641AA883066A}"/>
              </a:ext>
            </a:extLst>
          </p:cNvPr>
          <p:cNvSpPr>
            <a:spLocks noGrp="1"/>
          </p:cNvSpPr>
          <p:nvPr>
            <p:ph type="body" sz="quarter" idx="21"/>
          </p:nvPr>
        </p:nvSpPr>
        <p:spPr>
          <a:xfrm>
            <a:off x="7878762" y="5033963"/>
            <a:ext cx="2700338" cy="738187"/>
          </a:xfrm>
        </p:spPr>
        <p:txBody>
          <a:bodyPr rtlCol="0">
            <a:normAutofit/>
          </a:bodyPr>
          <a:lstStyle>
            <a:lvl1pPr marL="0" indent="0" algn="ctr">
              <a:buNone/>
              <a:defRPr sz="2000">
                <a:solidFill>
                  <a:schemeClr val="bg1">
                    <a:lumMod val="95000"/>
                  </a:schemeClr>
                </a:solidFill>
                <a:latin typeface="+mj-lt"/>
              </a:defRPr>
            </a:lvl1pPr>
          </a:lstStyle>
          <a:p>
            <a:pPr lvl="0" rtl="0"/>
            <a:r>
              <a:rPr lang="en-US" noProof="0"/>
              <a:t>Click to edit Master text styles</a:t>
            </a:r>
          </a:p>
        </p:txBody>
      </p:sp>
      <p:sp>
        <p:nvSpPr>
          <p:cNvPr id="29" name="Segnaposto immagine 28">
            <a:extLst>
              <a:ext uri="{FF2B5EF4-FFF2-40B4-BE49-F238E27FC236}">
                <a16:creationId xmlns:a16="http://schemas.microsoft.com/office/drawing/2014/main" id="{863B8202-88BB-4ED4-B936-9D9C0B4C8D17}"/>
              </a:ext>
            </a:extLst>
          </p:cNvPr>
          <p:cNvSpPr>
            <a:spLocks noGrp="1"/>
          </p:cNvSpPr>
          <p:nvPr>
            <p:ph type="pic" sz="quarter" idx="22"/>
          </p:nvPr>
        </p:nvSpPr>
        <p:spPr>
          <a:xfrm>
            <a:off x="0" y="0"/>
            <a:ext cx="12192000" cy="6858000"/>
          </a:xfrm>
        </p:spPr>
        <p:txBody>
          <a:bodyPr rtlCol="0"/>
          <a:lstStyle>
            <a:lvl1pPr marL="0" indent="0" algn="ctr">
              <a:buNone/>
              <a:defRPr/>
            </a:lvl1pPr>
          </a:lstStyle>
          <a:p>
            <a:pPr rtl="0"/>
            <a:r>
              <a:rPr lang="en-US" noProof="0"/>
              <a:t>Click icon to add picture</a:t>
            </a:r>
            <a:endParaRPr lang="it-IT" noProof="0" dirty="0"/>
          </a:p>
        </p:txBody>
      </p:sp>
    </p:spTree>
    <p:extLst>
      <p:ext uri="{BB962C8B-B14F-4D97-AF65-F5344CB8AC3E}">
        <p14:creationId xmlns:p14="http://schemas.microsoft.com/office/powerpoint/2010/main" val="49992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grpSp>
        <p:nvGrpSpPr>
          <p:cNvPr id="16" name="Group 15"/>
          <p:cNvGrpSpPr/>
          <p:nvPr/>
        </p:nvGrpSpPr>
        <p:grpSpPr>
          <a:xfrm>
            <a:off x="211015" y="0"/>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40000"/>
                <a:lumOff val="60000"/>
                <a:alpha val="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it-IT" dirty="0"/>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656615C7-AF81-7847-9815-9A69A6D90520}" type="datetime1">
              <a:rPr lang="it-IT" smtClean="0"/>
              <a:t>29/10/2025</a:t>
            </a:fld>
            <a:endParaRPr lang="it-IT"/>
          </a:p>
        </p:txBody>
      </p:sp>
      <p:sp>
        <p:nvSpPr>
          <p:cNvPr id="5" name="Footer Placeholder 4"/>
          <p:cNvSpPr>
            <a:spLocks noGrp="1"/>
          </p:cNvSpPr>
          <p:nvPr>
            <p:ph type="ftr" sz="quarter" idx="11"/>
          </p:nvPr>
        </p:nvSpPr>
        <p:spPr/>
        <p:txBody>
          <a:bodyPr/>
          <a:lstStyle/>
          <a:p>
            <a:r>
              <a:rPr lang="it-IT"/>
              <a:t>Lug. 2020 - Francesco Castelli</a:t>
            </a:r>
            <a:endParaRPr lang="it-IT" dirty="0"/>
          </a:p>
        </p:txBody>
      </p:sp>
      <p:sp>
        <p:nvSpPr>
          <p:cNvPr id="6" name="Slide Number Placeholder 5"/>
          <p:cNvSpPr>
            <a:spLocks noGrp="1"/>
          </p:cNvSpPr>
          <p:nvPr>
            <p:ph type="sldNum" sz="quarter" idx="12"/>
          </p:nvPr>
        </p:nvSpPr>
        <p:spPr/>
        <p:txBody>
          <a:bodyPr/>
          <a:lstStyle/>
          <a:p>
            <a:fld id="{8FE7B76E-65CF-8649-BFAB-B6AD26B71DD0}" type="slidenum">
              <a:rPr lang="it-IT" smtClean="0"/>
              <a:t>‹#›</a:t>
            </a:fld>
            <a:endParaRPr lang="it-IT" dirty="0"/>
          </a:p>
        </p:txBody>
      </p:sp>
      <p:sp>
        <p:nvSpPr>
          <p:cNvPr id="9" name="Titolo 8">
            <a:extLst>
              <a:ext uri="{FF2B5EF4-FFF2-40B4-BE49-F238E27FC236}">
                <a16:creationId xmlns:a16="http://schemas.microsoft.com/office/drawing/2014/main" id="{065F0026-2723-954C-821F-26C4FE38183D}"/>
              </a:ext>
            </a:extLst>
          </p:cNvPr>
          <p:cNvSpPr>
            <a:spLocks noGrp="1"/>
          </p:cNvSpPr>
          <p:nvPr>
            <p:ph type="title"/>
          </p:nvPr>
        </p:nvSpPr>
        <p:spPr>
          <a:xfrm>
            <a:off x="677334" y="778016"/>
            <a:ext cx="8596668" cy="1320800"/>
          </a:xfrm>
        </p:spPr>
        <p:txBody>
          <a:bodyPr/>
          <a:lstStyle/>
          <a:p>
            <a:r>
              <a:rPr lang="it-IT"/>
              <a:t>Fare clic per modificare lo stile del titolo dello schema</a:t>
            </a:r>
            <a:endParaRPr lang="it-IT" dirty="0"/>
          </a:p>
        </p:txBody>
      </p:sp>
    </p:spTree>
    <p:extLst>
      <p:ext uri="{BB962C8B-B14F-4D97-AF65-F5344CB8AC3E}">
        <p14:creationId xmlns:p14="http://schemas.microsoft.com/office/powerpoint/2010/main" val="18524313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C8173465-1891-A74E-B3A2-06AE55467CA7}" type="datetime1">
              <a:rPr lang="it-IT" smtClean="0"/>
              <a:t>29/10/2025</a:t>
            </a:fld>
            <a:endParaRPr lang="it-IT"/>
          </a:p>
        </p:txBody>
      </p:sp>
      <p:sp>
        <p:nvSpPr>
          <p:cNvPr id="5" name="Footer Placeholder 4"/>
          <p:cNvSpPr>
            <a:spLocks noGrp="1"/>
          </p:cNvSpPr>
          <p:nvPr>
            <p:ph type="ftr" sz="quarter" idx="11"/>
          </p:nvPr>
        </p:nvSpPr>
        <p:spPr/>
        <p:txBody>
          <a:bodyPr/>
          <a:lstStyle/>
          <a:p>
            <a:r>
              <a:rPr lang="it-IT"/>
              <a:t>Lug. 2020 - Francesco Castelli</a:t>
            </a:r>
            <a:endParaRPr lang="it-IT" dirty="0"/>
          </a:p>
        </p:txBody>
      </p:sp>
      <p:sp>
        <p:nvSpPr>
          <p:cNvPr id="6" name="Slide Number Placeholder 5"/>
          <p:cNvSpPr>
            <a:spLocks noGrp="1"/>
          </p:cNvSpPr>
          <p:nvPr>
            <p:ph type="sldNum" sz="quarter" idx="12"/>
          </p:nvPr>
        </p:nvSpPr>
        <p:spPr/>
        <p:txBody>
          <a:bodyPr/>
          <a:lstStyle/>
          <a:p>
            <a:fld id="{8FE7B76E-65CF-8649-BFAB-B6AD26B71DD0}" type="slidenum">
              <a:rPr lang="it-IT" smtClean="0"/>
              <a:t>‹#›</a:t>
            </a:fld>
            <a:endParaRPr lang="it-IT"/>
          </a:p>
        </p:txBody>
      </p:sp>
    </p:spTree>
    <p:extLst>
      <p:ext uri="{BB962C8B-B14F-4D97-AF65-F5344CB8AC3E}">
        <p14:creationId xmlns:p14="http://schemas.microsoft.com/office/powerpoint/2010/main" val="8817555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4DE9FD8D-9993-9946-A10E-D28D6C4439F5}" type="datetime1">
              <a:rPr lang="it-IT" smtClean="0"/>
              <a:t>29/10/2025</a:t>
            </a:fld>
            <a:endParaRPr lang="it-IT"/>
          </a:p>
        </p:txBody>
      </p:sp>
      <p:sp>
        <p:nvSpPr>
          <p:cNvPr id="5" name="Footer Placeholder 4"/>
          <p:cNvSpPr>
            <a:spLocks noGrp="1"/>
          </p:cNvSpPr>
          <p:nvPr>
            <p:ph type="ftr" sz="quarter" idx="11"/>
          </p:nvPr>
        </p:nvSpPr>
        <p:spPr/>
        <p:txBody>
          <a:bodyPr/>
          <a:lstStyle/>
          <a:p>
            <a:r>
              <a:rPr lang="it-IT"/>
              <a:t>Lug. 2020 - Francesco Castelli</a:t>
            </a:r>
          </a:p>
        </p:txBody>
      </p:sp>
      <p:sp>
        <p:nvSpPr>
          <p:cNvPr id="6" name="Slide Number Placeholder 5"/>
          <p:cNvSpPr>
            <a:spLocks noGrp="1"/>
          </p:cNvSpPr>
          <p:nvPr>
            <p:ph type="sldNum" sz="quarter" idx="12"/>
          </p:nvPr>
        </p:nvSpPr>
        <p:spPr/>
        <p:txBody>
          <a:bodyPr/>
          <a:lstStyle/>
          <a:p>
            <a:fld id="{8FE7B76E-65CF-8649-BFAB-B6AD26B71DD0}" type="slidenum">
              <a:rPr lang="it-IT" smtClean="0"/>
              <a:t>‹#›</a:t>
            </a:fld>
            <a:endParaRPr lang="it-IT"/>
          </a:p>
        </p:txBody>
      </p:sp>
    </p:spTree>
    <p:extLst>
      <p:ext uri="{BB962C8B-B14F-4D97-AF65-F5344CB8AC3E}">
        <p14:creationId xmlns:p14="http://schemas.microsoft.com/office/powerpoint/2010/main" val="1862705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322C32BD-D1A1-494D-89D0-7B086FC195F8}" type="datetime1">
              <a:rPr lang="it-IT" smtClean="0"/>
              <a:t>29/10/2025</a:t>
            </a:fld>
            <a:endParaRPr lang="it-IT"/>
          </a:p>
        </p:txBody>
      </p:sp>
      <p:sp>
        <p:nvSpPr>
          <p:cNvPr id="6" name="Footer Placeholder 5"/>
          <p:cNvSpPr>
            <a:spLocks noGrp="1"/>
          </p:cNvSpPr>
          <p:nvPr>
            <p:ph type="ftr" sz="quarter" idx="11"/>
          </p:nvPr>
        </p:nvSpPr>
        <p:spPr/>
        <p:txBody>
          <a:bodyPr/>
          <a:lstStyle/>
          <a:p>
            <a:r>
              <a:rPr lang="it-IT"/>
              <a:t>Lug. 2020 - Francesco Castelli</a:t>
            </a:r>
          </a:p>
        </p:txBody>
      </p:sp>
      <p:sp>
        <p:nvSpPr>
          <p:cNvPr id="7" name="Slide Number Placeholder 6"/>
          <p:cNvSpPr>
            <a:spLocks noGrp="1"/>
          </p:cNvSpPr>
          <p:nvPr>
            <p:ph type="sldNum" sz="quarter" idx="12"/>
          </p:nvPr>
        </p:nvSpPr>
        <p:spPr/>
        <p:txBody>
          <a:bodyPr/>
          <a:lstStyle/>
          <a:p>
            <a:fld id="{8FE7B76E-65CF-8649-BFAB-B6AD26B71DD0}" type="slidenum">
              <a:rPr lang="it-IT" smtClean="0"/>
              <a:t>‹#›</a:t>
            </a:fld>
            <a:endParaRPr lang="it-IT"/>
          </a:p>
        </p:txBody>
      </p:sp>
    </p:spTree>
    <p:extLst>
      <p:ext uri="{BB962C8B-B14F-4D97-AF65-F5344CB8AC3E}">
        <p14:creationId xmlns:p14="http://schemas.microsoft.com/office/powerpoint/2010/main" val="16139311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FFE8B8A0-E394-DA42-9D18-EB2D2B8C8C04}" type="datetime1">
              <a:rPr lang="it-IT" smtClean="0"/>
              <a:t>29/10/2025</a:t>
            </a:fld>
            <a:endParaRPr lang="it-IT"/>
          </a:p>
        </p:txBody>
      </p:sp>
      <p:sp>
        <p:nvSpPr>
          <p:cNvPr id="8" name="Footer Placeholder 7"/>
          <p:cNvSpPr>
            <a:spLocks noGrp="1"/>
          </p:cNvSpPr>
          <p:nvPr>
            <p:ph type="ftr" sz="quarter" idx="11"/>
          </p:nvPr>
        </p:nvSpPr>
        <p:spPr/>
        <p:txBody>
          <a:bodyPr/>
          <a:lstStyle/>
          <a:p>
            <a:r>
              <a:rPr lang="it-IT"/>
              <a:t>Lug. 2020 - Francesco Castelli</a:t>
            </a:r>
          </a:p>
        </p:txBody>
      </p:sp>
      <p:sp>
        <p:nvSpPr>
          <p:cNvPr id="9" name="Slide Number Placeholder 8"/>
          <p:cNvSpPr>
            <a:spLocks noGrp="1"/>
          </p:cNvSpPr>
          <p:nvPr>
            <p:ph type="sldNum" sz="quarter" idx="12"/>
          </p:nvPr>
        </p:nvSpPr>
        <p:spPr/>
        <p:txBody>
          <a:bodyPr/>
          <a:lstStyle/>
          <a:p>
            <a:fld id="{8FE7B76E-65CF-8649-BFAB-B6AD26B71DD0}" type="slidenum">
              <a:rPr lang="it-IT" smtClean="0"/>
              <a:t>‹#›</a:t>
            </a:fld>
            <a:endParaRPr lang="it-IT"/>
          </a:p>
        </p:txBody>
      </p:sp>
    </p:spTree>
    <p:extLst>
      <p:ext uri="{BB962C8B-B14F-4D97-AF65-F5344CB8AC3E}">
        <p14:creationId xmlns:p14="http://schemas.microsoft.com/office/powerpoint/2010/main" val="42317081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3D78B9B6-C139-FA47-B204-D02269A4EA96}" type="datetime1">
              <a:rPr lang="it-IT" smtClean="0"/>
              <a:t>29/10/2025</a:t>
            </a:fld>
            <a:endParaRPr lang="it-IT"/>
          </a:p>
        </p:txBody>
      </p:sp>
      <p:sp>
        <p:nvSpPr>
          <p:cNvPr id="4" name="Footer Placeholder 3"/>
          <p:cNvSpPr>
            <a:spLocks noGrp="1"/>
          </p:cNvSpPr>
          <p:nvPr>
            <p:ph type="ftr" sz="quarter" idx="11"/>
          </p:nvPr>
        </p:nvSpPr>
        <p:spPr/>
        <p:txBody>
          <a:bodyPr/>
          <a:lstStyle/>
          <a:p>
            <a:r>
              <a:rPr lang="it-IT"/>
              <a:t>Lug. 2020 - Francesco Castelli</a:t>
            </a:r>
          </a:p>
        </p:txBody>
      </p:sp>
      <p:sp>
        <p:nvSpPr>
          <p:cNvPr id="5" name="Slide Number Placeholder 4"/>
          <p:cNvSpPr>
            <a:spLocks noGrp="1"/>
          </p:cNvSpPr>
          <p:nvPr>
            <p:ph type="sldNum" sz="quarter" idx="12"/>
          </p:nvPr>
        </p:nvSpPr>
        <p:spPr/>
        <p:txBody>
          <a:bodyPr/>
          <a:lstStyle/>
          <a:p>
            <a:fld id="{8FE7B76E-65CF-8649-BFAB-B6AD26B71DD0}" type="slidenum">
              <a:rPr lang="it-IT" smtClean="0"/>
              <a:t>‹#›</a:t>
            </a:fld>
            <a:endParaRPr lang="it-IT"/>
          </a:p>
        </p:txBody>
      </p:sp>
    </p:spTree>
    <p:extLst>
      <p:ext uri="{BB962C8B-B14F-4D97-AF65-F5344CB8AC3E}">
        <p14:creationId xmlns:p14="http://schemas.microsoft.com/office/powerpoint/2010/main" val="19536536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93F3E0-F9B3-0A4E-B220-7F2CA855446B}" type="datetime1">
              <a:rPr lang="it-IT" smtClean="0"/>
              <a:t>29/10/2025</a:t>
            </a:fld>
            <a:endParaRPr lang="it-IT"/>
          </a:p>
        </p:txBody>
      </p:sp>
      <p:sp>
        <p:nvSpPr>
          <p:cNvPr id="3" name="Footer Placeholder 2"/>
          <p:cNvSpPr>
            <a:spLocks noGrp="1"/>
          </p:cNvSpPr>
          <p:nvPr>
            <p:ph type="ftr" sz="quarter" idx="11"/>
          </p:nvPr>
        </p:nvSpPr>
        <p:spPr/>
        <p:txBody>
          <a:bodyPr/>
          <a:lstStyle/>
          <a:p>
            <a:r>
              <a:rPr lang="it-IT"/>
              <a:t>Lug. 2020 - Francesco Castelli</a:t>
            </a:r>
          </a:p>
        </p:txBody>
      </p:sp>
      <p:sp>
        <p:nvSpPr>
          <p:cNvPr id="4" name="Slide Number Placeholder 3"/>
          <p:cNvSpPr>
            <a:spLocks noGrp="1"/>
          </p:cNvSpPr>
          <p:nvPr>
            <p:ph type="sldNum" sz="quarter" idx="12"/>
          </p:nvPr>
        </p:nvSpPr>
        <p:spPr/>
        <p:txBody>
          <a:bodyPr/>
          <a:lstStyle/>
          <a:p>
            <a:fld id="{8FE7B76E-65CF-8649-BFAB-B6AD26B71DD0}" type="slidenum">
              <a:rPr lang="it-IT" smtClean="0"/>
              <a:t>‹#›</a:t>
            </a:fld>
            <a:endParaRPr lang="it-IT"/>
          </a:p>
        </p:txBody>
      </p:sp>
    </p:spTree>
    <p:extLst>
      <p:ext uri="{BB962C8B-B14F-4D97-AF65-F5344CB8AC3E}">
        <p14:creationId xmlns:p14="http://schemas.microsoft.com/office/powerpoint/2010/main" val="3007234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E12B6D3E-9695-5C4F-A40F-4A196F1B975C}" type="datetime1">
              <a:rPr lang="it-IT" smtClean="0"/>
              <a:t>29/10/2025</a:t>
            </a:fld>
            <a:endParaRPr lang="it-IT"/>
          </a:p>
        </p:txBody>
      </p:sp>
      <p:sp>
        <p:nvSpPr>
          <p:cNvPr id="6" name="Footer Placeholder 5"/>
          <p:cNvSpPr>
            <a:spLocks noGrp="1"/>
          </p:cNvSpPr>
          <p:nvPr>
            <p:ph type="ftr" sz="quarter" idx="11"/>
          </p:nvPr>
        </p:nvSpPr>
        <p:spPr/>
        <p:txBody>
          <a:bodyPr/>
          <a:lstStyle/>
          <a:p>
            <a:r>
              <a:rPr lang="it-IT"/>
              <a:t>Lug. 2020 - Francesco Castelli</a:t>
            </a:r>
          </a:p>
        </p:txBody>
      </p:sp>
      <p:sp>
        <p:nvSpPr>
          <p:cNvPr id="7" name="Slide Number Placeholder 6"/>
          <p:cNvSpPr>
            <a:spLocks noGrp="1"/>
          </p:cNvSpPr>
          <p:nvPr>
            <p:ph type="sldNum" sz="quarter" idx="12"/>
          </p:nvPr>
        </p:nvSpPr>
        <p:spPr/>
        <p:txBody>
          <a:bodyPr/>
          <a:lstStyle/>
          <a:p>
            <a:fld id="{8FE7B76E-65CF-8649-BFAB-B6AD26B71DD0}" type="slidenum">
              <a:rPr lang="it-IT" smtClean="0"/>
              <a:t>‹#›</a:t>
            </a:fld>
            <a:endParaRPr lang="it-IT"/>
          </a:p>
        </p:txBody>
      </p:sp>
    </p:spTree>
    <p:extLst>
      <p:ext uri="{BB962C8B-B14F-4D97-AF65-F5344CB8AC3E}">
        <p14:creationId xmlns:p14="http://schemas.microsoft.com/office/powerpoint/2010/main" val="2299362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0211141-A77D-4E0E-8CAF-4CD3B279937B}"/>
              </a:ext>
            </a:extLst>
          </p:cNvPr>
          <p:cNvSpPr>
            <a:spLocks noGrp="1"/>
          </p:cNvSpPr>
          <p:nvPr>
            <p:ph type="title"/>
          </p:nvPr>
        </p:nvSpPr>
        <p:spPr/>
        <p:txBody>
          <a:bodyPr rtlCol="0"/>
          <a:lstStyle/>
          <a:p>
            <a:pPr rtl="0"/>
            <a:r>
              <a:rPr lang="en-US" noProof="0"/>
              <a:t>Click to edit Master title style</a:t>
            </a:r>
            <a:endParaRPr lang="it-IT" noProof="0" dirty="0"/>
          </a:p>
        </p:txBody>
      </p:sp>
      <p:sp>
        <p:nvSpPr>
          <p:cNvPr id="3" name="Segnaposto contenuto 2">
            <a:extLst>
              <a:ext uri="{FF2B5EF4-FFF2-40B4-BE49-F238E27FC236}">
                <a16:creationId xmlns:a16="http://schemas.microsoft.com/office/drawing/2014/main" id="{017EFDE0-5A54-402A-B0C3-6BC0BB739C25}"/>
              </a:ext>
            </a:extLst>
          </p:cNvPr>
          <p:cNvSpPr>
            <a:spLocks noGrp="1"/>
          </p:cNvSpPr>
          <p:nvPr>
            <p:ph idx="1"/>
          </p:nvPr>
        </p:nvSpPr>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it-IT" noProof="0" dirty="0"/>
          </a:p>
        </p:txBody>
      </p:sp>
      <p:sp>
        <p:nvSpPr>
          <p:cNvPr id="4" name="Segnaposto data 3">
            <a:extLst>
              <a:ext uri="{FF2B5EF4-FFF2-40B4-BE49-F238E27FC236}">
                <a16:creationId xmlns:a16="http://schemas.microsoft.com/office/drawing/2014/main" id="{8A2825AD-4585-4E37-A076-3D0070C9300C}"/>
              </a:ext>
            </a:extLst>
          </p:cNvPr>
          <p:cNvSpPr>
            <a:spLocks noGrp="1"/>
          </p:cNvSpPr>
          <p:nvPr>
            <p:ph type="dt" sz="half" idx="10"/>
          </p:nvPr>
        </p:nvSpPr>
        <p:spPr/>
        <p:txBody>
          <a:bodyPr rtlCol="0"/>
          <a:lstStyle/>
          <a:p>
            <a:pPr rtl="0"/>
            <a:fld id="{4A526380-105C-43CE-8837-3DD12907CD3B}" type="datetime1">
              <a:rPr lang="it-IT" noProof="0" smtClean="0"/>
              <a:t>29/10/2025</a:t>
            </a:fld>
            <a:endParaRPr lang="it-IT" noProof="0" dirty="0"/>
          </a:p>
        </p:txBody>
      </p:sp>
      <p:sp>
        <p:nvSpPr>
          <p:cNvPr id="5" name="Segnaposto piè di pagina 4">
            <a:extLst>
              <a:ext uri="{FF2B5EF4-FFF2-40B4-BE49-F238E27FC236}">
                <a16:creationId xmlns:a16="http://schemas.microsoft.com/office/drawing/2014/main" id="{512064AD-EDC3-4B13-8CD6-49EB60099ED4}"/>
              </a:ext>
            </a:extLst>
          </p:cNvPr>
          <p:cNvSpPr>
            <a:spLocks noGrp="1"/>
          </p:cNvSpPr>
          <p:nvPr>
            <p:ph type="ftr" sz="quarter" idx="11"/>
          </p:nvPr>
        </p:nvSpPr>
        <p:spPr/>
        <p:txBody>
          <a:bodyPr rtlCol="0"/>
          <a:lstStyle/>
          <a:p>
            <a:pPr rtl="0"/>
            <a:endParaRPr lang="it-IT" noProof="0" dirty="0"/>
          </a:p>
        </p:txBody>
      </p:sp>
      <p:sp>
        <p:nvSpPr>
          <p:cNvPr id="6" name="Segnaposto numero diapositiva 5">
            <a:extLst>
              <a:ext uri="{FF2B5EF4-FFF2-40B4-BE49-F238E27FC236}">
                <a16:creationId xmlns:a16="http://schemas.microsoft.com/office/drawing/2014/main" id="{7890FD1E-16F6-49B1-A938-8CE601ED7AFC}"/>
              </a:ext>
            </a:extLst>
          </p:cNvPr>
          <p:cNvSpPr>
            <a:spLocks noGrp="1"/>
          </p:cNvSpPr>
          <p:nvPr>
            <p:ph type="sldNum" sz="quarter" idx="12"/>
          </p:nvPr>
        </p:nvSpPr>
        <p:spPr/>
        <p:txBody>
          <a:bodyPr rtlCol="0"/>
          <a:lstStyle/>
          <a:p>
            <a:pPr rtl="0"/>
            <a:fld id="{82EE24B5-652C-4DB5-B7C3-B5BBEC1280B1}" type="slidenum">
              <a:rPr lang="it-IT" noProof="0" smtClean="0"/>
              <a:t>‹#›</a:t>
            </a:fld>
            <a:endParaRPr lang="it-IT" noProof="0" dirty="0"/>
          </a:p>
        </p:txBody>
      </p:sp>
    </p:spTree>
    <p:extLst>
      <p:ext uri="{BB962C8B-B14F-4D97-AF65-F5344CB8AC3E}">
        <p14:creationId xmlns:p14="http://schemas.microsoft.com/office/powerpoint/2010/main" val="33254652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6" name="Footer Placeholder 5"/>
          <p:cNvSpPr>
            <a:spLocks noGrp="1"/>
          </p:cNvSpPr>
          <p:nvPr>
            <p:ph type="ftr" sz="quarter" idx="11"/>
          </p:nvPr>
        </p:nvSpPr>
        <p:spPr/>
        <p:txBody>
          <a:bodyPr/>
          <a:lstStyle/>
          <a:p>
            <a:r>
              <a:rPr lang="it-IT"/>
              <a:t>Lug. 2020 - Francesco Castelli</a:t>
            </a:r>
          </a:p>
        </p:txBody>
      </p:sp>
      <p:sp>
        <p:nvSpPr>
          <p:cNvPr id="7" name="Slide Number Placeholder 6"/>
          <p:cNvSpPr>
            <a:spLocks noGrp="1"/>
          </p:cNvSpPr>
          <p:nvPr>
            <p:ph type="sldNum" sz="quarter" idx="12"/>
          </p:nvPr>
        </p:nvSpPr>
        <p:spPr/>
        <p:txBody>
          <a:bodyPr/>
          <a:lstStyle/>
          <a:p>
            <a:fld id="{8FE7B76E-65CF-8649-BFAB-B6AD26B71DD0}" type="slidenum">
              <a:rPr lang="it-IT" smtClean="0"/>
              <a:t>‹#›</a:t>
            </a:fld>
            <a:endParaRPr lang="it-IT"/>
          </a:p>
        </p:txBody>
      </p:sp>
      <p:sp>
        <p:nvSpPr>
          <p:cNvPr id="5" name="Date Placeholder 4"/>
          <p:cNvSpPr>
            <a:spLocks noGrp="1"/>
          </p:cNvSpPr>
          <p:nvPr>
            <p:ph type="dt" sz="half" idx="10"/>
          </p:nvPr>
        </p:nvSpPr>
        <p:spPr/>
        <p:txBody>
          <a:bodyPr/>
          <a:lstStyle/>
          <a:p>
            <a:fld id="{8AE9E72D-DFBA-CF4B-8BCC-8AB9347DF76E}" type="datetime1">
              <a:rPr lang="it-IT" smtClean="0"/>
              <a:t>29/10/2025</a:t>
            </a:fld>
            <a:endParaRPr lang="it-IT"/>
          </a:p>
        </p:txBody>
      </p:sp>
    </p:spTree>
    <p:extLst>
      <p:ext uri="{BB962C8B-B14F-4D97-AF65-F5344CB8AC3E}">
        <p14:creationId xmlns:p14="http://schemas.microsoft.com/office/powerpoint/2010/main" val="15454788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16F53956-829B-E147-AC71-92684C2D7927}" type="datetime1">
              <a:rPr lang="it-IT" smtClean="0"/>
              <a:t>29/10/2025</a:t>
            </a:fld>
            <a:endParaRPr lang="it-IT"/>
          </a:p>
        </p:txBody>
      </p:sp>
      <p:sp>
        <p:nvSpPr>
          <p:cNvPr id="5" name="Footer Placeholder 4"/>
          <p:cNvSpPr>
            <a:spLocks noGrp="1"/>
          </p:cNvSpPr>
          <p:nvPr>
            <p:ph type="ftr" sz="quarter" idx="11"/>
          </p:nvPr>
        </p:nvSpPr>
        <p:spPr/>
        <p:txBody>
          <a:bodyPr/>
          <a:lstStyle/>
          <a:p>
            <a:r>
              <a:rPr lang="it-IT"/>
              <a:t>Lug. 2020 - Francesco Castelli</a:t>
            </a:r>
          </a:p>
        </p:txBody>
      </p:sp>
      <p:sp>
        <p:nvSpPr>
          <p:cNvPr id="6" name="Slide Number Placeholder 5"/>
          <p:cNvSpPr>
            <a:spLocks noGrp="1"/>
          </p:cNvSpPr>
          <p:nvPr>
            <p:ph type="sldNum" sz="quarter" idx="12"/>
          </p:nvPr>
        </p:nvSpPr>
        <p:spPr/>
        <p:txBody>
          <a:bodyPr/>
          <a:lstStyle/>
          <a:p>
            <a:fld id="{8FE7B76E-65CF-8649-BFAB-B6AD26B71DD0}" type="slidenum">
              <a:rPr lang="it-IT" smtClean="0"/>
              <a:t>‹#›</a:t>
            </a:fld>
            <a:endParaRPr lang="it-IT"/>
          </a:p>
        </p:txBody>
      </p:sp>
    </p:spTree>
    <p:extLst>
      <p:ext uri="{BB962C8B-B14F-4D97-AF65-F5344CB8AC3E}">
        <p14:creationId xmlns:p14="http://schemas.microsoft.com/office/powerpoint/2010/main" val="27478046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ADA758C9-19EA-E240-B13A-D1FC3637FD5A}" type="datetime1">
              <a:rPr lang="it-IT" smtClean="0"/>
              <a:t>29/10/2025</a:t>
            </a:fld>
            <a:endParaRPr lang="it-IT"/>
          </a:p>
        </p:txBody>
      </p:sp>
      <p:sp>
        <p:nvSpPr>
          <p:cNvPr id="5" name="Footer Placeholder 4"/>
          <p:cNvSpPr>
            <a:spLocks noGrp="1"/>
          </p:cNvSpPr>
          <p:nvPr>
            <p:ph type="ftr" sz="quarter" idx="11"/>
          </p:nvPr>
        </p:nvSpPr>
        <p:spPr/>
        <p:txBody>
          <a:bodyPr/>
          <a:lstStyle/>
          <a:p>
            <a:r>
              <a:rPr lang="it-IT"/>
              <a:t>Lug. 2020 - Francesco Castelli</a:t>
            </a:r>
          </a:p>
        </p:txBody>
      </p:sp>
      <p:sp>
        <p:nvSpPr>
          <p:cNvPr id="6" name="Slide Number Placeholder 5"/>
          <p:cNvSpPr>
            <a:spLocks noGrp="1"/>
          </p:cNvSpPr>
          <p:nvPr>
            <p:ph type="sldNum" sz="quarter" idx="12"/>
          </p:nvPr>
        </p:nvSpPr>
        <p:spPr/>
        <p:txBody>
          <a:bodyPr/>
          <a:lstStyle/>
          <a:p>
            <a:fld id="{8FE7B76E-65CF-8649-BFAB-B6AD26B71DD0}" type="slidenum">
              <a:rPr lang="it-IT" smtClean="0"/>
              <a:t>‹#›</a:t>
            </a:fld>
            <a:endParaRPr lang="it-IT"/>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945648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8B00D25A-A3E3-DB4F-B672-4D34031692BF}" type="datetime1">
              <a:rPr lang="it-IT" smtClean="0"/>
              <a:t>29/10/2025</a:t>
            </a:fld>
            <a:endParaRPr lang="it-IT"/>
          </a:p>
        </p:txBody>
      </p:sp>
      <p:sp>
        <p:nvSpPr>
          <p:cNvPr id="5" name="Footer Placeholder 4"/>
          <p:cNvSpPr>
            <a:spLocks noGrp="1"/>
          </p:cNvSpPr>
          <p:nvPr>
            <p:ph type="ftr" sz="quarter" idx="11"/>
          </p:nvPr>
        </p:nvSpPr>
        <p:spPr/>
        <p:txBody>
          <a:bodyPr/>
          <a:lstStyle/>
          <a:p>
            <a:r>
              <a:rPr lang="it-IT"/>
              <a:t>Lug. 2020 - Francesco Castelli</a:t>
            </a:r>
          </a:p>
        </p:txBody>
      </p:sp>
      <p:sp>
        <p:nvSpPr>
          <p:cNvPr id="6" name="Slide Number Placeholder 5"/>
          <p:cNvSpPr>
            <a:spLocks noGrp="1"/>
          </p:cNvSpPr>
          <p:nvPr>
            <p:ph type="sldNum" sz="quarter" idx="12"/>
          </p:nvPr>
        </p:nvSpPr>
        <p:spPr/>
        <p:txBody>
          <a:bodyPr/>
          <a:lstStyle/>
          <a:p>
            <a:fld id="{8FE7B76E-65CF-8649-BFAB-B6AD26B71DD0}" type="slidenum">
              <a:rPr lang="it-IT" smtClean="0"/>
              <a:t>‹#›</a:t>
            </a:fld>
            <a:endParaRPr lang="it-IT"/>
          </a:p>
        </p:txBody>
      </p:sp>
    </p:spTree>
    <p:extLst>
      <p:ext uri="{BB962C8B-B14F-4D97-AF65-F5344CB8AC3E}">
        <p14:creationId xmlns:p14="http://schemas.microsoft.com/office/powerpoint/2010/main" val="37194093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3059EAD5-9EAE-7641-BB69-0C68A8ECB0F0}" type="datetime1">
              <a:rPr lang="it-IT" smtClean="0"/>
              <a:t>29/10/2025</a:t>
            </a:fld>
            <a:endParaRPr lang="it-IT"/>
          </a:p>
        </p:txBody>
      </p:sp>
      <p:sp>
        <p:nvSpPr>
          <p:cNvPr id="5" name="Footer Placeholder 4"/>
          <p:cNvSpPr>
            <a:spLocks noGrp="1"/>
          </p:cNvSpPr>
          <p:nvPr>
            <p:ph type="ftr" sz="quarter" idx="11"/>
          </p:nvPr>
        </p:nvSpPr>
        <p:spPr/>
        <p:txBody>
          <a:bodyPr/>
          <a:lstStyle/>
          <a:p>
            <a:r>
              <a:rPr lang="it-IT"/>
              <a:t>Lug. 2020 - Francesco Castelli</a:t>
            </a:r>
          </a:p>
        </p:txBody>
      </p:sp>
      <p:sp>
        <p:nvSpPr>
          <p:cNvPr id="6" name="Slide Number Placeholder 5"/>
          <p:cNvSpPr>
            <a:spLocks noGrp="1"/>
          </p:cNvSpPr>
          <p:nvPr>
            <p:ph type="sldNum" sz="quarter" idx="12"/>
          </p:nvPr>
        </p:nvSpPr>
        <p:spPr/>
        <p:txBody>
          <a:bodyPr/>
          <a:lstStyle/>
          <a:p>
            <a:fld id="{8FE7B76E-65CF-8649-BFAB-B6AD26B71DD0}" type="slidenum">
              <a:rPr lang="it-IT" smtClean="0"/>
              <a:t>‹#›</a:t>
            </a:fld>
            <a:endParaRPr lang="it-IT"/>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687840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it-IT"/>
              <a:t>Fare clic per modificare lo stile del titolo dello schema</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83E6D9E2-EC28-294B-9E1E-D0CBC5AB2F58}" type="datetime1">
              <a:rPr lang="it-IT" smtClean="0"/>
              <a:t>29/10/2025</a:t>
            </a:fld>
            <a:endParaRPr lang="it-IT"/>
          </a:p>
        </p:txBody>
      </p:sp>
      <p:sp>
        <p:nvSpPr>
          <p:cNvPr id="5" name="Footer Placeholder 4"/>
          <p:cNvSpPr>
            <a:spLocks noGrp="1"/>
          </p:cNvSpPr>
          <p:nvPr>
            <p:ph type="ftr" sz="quarter" idx="11"/>
          </p:nvPr>
        </p:nvSpPr>
        <p:spPr/>
        <p:txBody>
          <a:bodyPr/>
          <a:lstStyle/>
          <a:p>
            <a:r>
              <a:rPr lang="it-IT"/>
              <a:t>Lug. 2020 - Francesco Castelli</a:t>
            </a:r>
          </a:p>
        </p:txBody>
      </p:sp>
      <p:sp>
        <p:nvSpPr>
          <p:cNvPr id="6" name="Slide Number Placeholder 5"/>
          <p:cNvSpPr>
            <a:spLocks noGrp="1"/>
          </p:cNvSpPr>
          <p:nvPr>
            <p:ph type="sldNum" sz="quarter" idx="12"/>
          </p:nvPr>
        </p:nvSpPr>
        <p:spPr/>
        <p:txBody>
          <a:bodyPr/>
          <a:lstStyle/>
          <a:p>
            <a:fld id="{8FE7B76E-65CF-8649-BFAB-B6AD26B71DD0}" type="slidenum">
              <a:rPr lang="it-IT" smtClean="0"/>
              <a:t>‹#›</a:t>
            </a:fld>
            <a:endParaRPr lang="it-IT"/>
          </a:p>
        </p:txBody>
      </p:sp>
    </p:spTree>
    <p:extLst>
      <p:ext uri="{BB962C8B-B14F-4D97-AF65-F5344CB8AC3E}">
        <p14:creationId xmlns:p14="http://schemas.microsoft.com/office/powerpoint/2010/main" val="20572807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7D90790E-ACC3-D148-8B38-0377F7D461C7}" type="datetime1">
              <a:rPr lang="it-IT" smtClean="0"/>
              <a:t>29/10/2025</a:t>
            </a:fld>
            <a:endParaRPr lang="it-IT"/>
          </a:p>
        </p:txBody>
      </p:sp>
      <p:sp>
        <p:nvSpPr>
          <p:cNvPr id="5" name="Footer Placeholder 4"/>
          <p:cNvSpPr>
            <a:spLocks noGrp="1"/>
          </p:cNvSpPr>
          <p:nvPr>
            <p:ph type="ftr" sz="quarter" idx="11"/>
          </p:nvPr>
        </p:nvSpPr>
        <p:spPr/>
        <p:txBody>
          <a:bodyPr/>
          <a:lstStyle/>
          <a:p>
            <a:r>
              <a:rPr lang="it-IT"/>
              <a:t>Lug. 2020 - Francesco Castelli</a:t>
            </a:r>
          </a:p>
        </p:txBody>
      </p:sp>
      <p:sp>
        <p:nvSpPr>
          <p:cNvPr id="6" name="Slide Number Placeholder 5"/>
          <p:cNvSpPr>
            <a:spLocks noGrp="1"/>
          </p:cNvSpPr>
          <p:nvPr>
            <p:ph type="sldNum" sz="quarter" idx="12"/>
          </p:nvPr>
        </p:nvSpPr>
        <p:spPr/>
        <p:txBody>
          <a:bodyPr/>
          <a:lstStyle/>
          <a:p>
            <a:fld id="{8FE7B76E-65CF-8649-BFAB-B6AD26B71DD0}" type="slidenum">
              <a:rPr lang="it-IT" smtClean="0"/>
              <a:t>‹#›</a:t>
            </a:fld>
            <a:endParaRPr lang="it-IT"/>
          </a:p>
        </p:txBody>
      </p:sp>
    </p:spTree>
    <p:extLst>
      <p:ext uri="{BB962C8B-B14F-4D97-AF65-F5344CB8AC3E}">
        <p14:creationId xmlns:p14="http://schemas.microsoft.com/office/powerpoint/2010/main" val="16274652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03C1325-A9AC-2D41-9588-CACE70181F6B}" type="datetime1">
              <a:rPr lang="it-IT" smtClean="0"/>
              <a:t>29/10/2025</a:t>
            </a:fld>
            <a:endParaRPr lang="it-IT"/>
          </a:p>
        </p:txBody>
      </p:sp>
      <p:sp>
        <p:nvSpPr>
          <p:cNvPr id="5" name="Footer Placeholder 4"/>
          <p:cNvSpPr>
            <a:spLocks noGrp="1"/>
          </p:cNvSpPr>
          <p:nvPr>
            <p:ph type="ftr" sz="quarter" idx="11"/>
          </p:nvPr>
        </p:nvSpPr>
        <p:spPr/>
        <p:txBody>
          <a:bodyPr/>
          <a:lstStyle/>
          <a:p>
            <a:r>
              <a:rPr lang="it-IT"/>
              <a:t>Lug. 2020 - Francesco Castelli</a:t>
            </a:r>
          </a:p>
        </p:txBody>
      </p:sp>
      <p:sp>
        <p:nvSpPr>
          <p:cNvPr id="6" name="Slide Number Placeholder 5"/>
          <p:cNvSpPr>
            <a:spLocks noGrp="1"/>
          </p:cNvSpPr>
          <p:nvPr>
            <p:ph type="sldNum" sz="quarter" idx="12"/>
          </p:nvPr>
        </p:nvSpPr>
        <p:spPr/>
        <p:txBody>
          <a:bodyPr/>
          <a:lstStyle/>
          <a:p>
            <a:fld id="{8FE7B76E-65CF-8649-BFAB-B6AD26B71DD0}" type="slidenum">
              <a:rPr lang="it-IT" smtClean="0"/>
              <a:t>‹#›</a:t>
            </a:fld>
            <a:endParaRPr lang="it-IT"/>
          </a:p>
        </p:txBody>
      </p:sp>
    </p:spTree>
    <p:extLst>
      <p:ext uri="{BB962C8B-B14F-4D97-AF65-F5344CB8AC3E}">
        <p14:creationId xmlns:p14="http://schemas.microsoft.com/office/powerpoint/2010/main" val="4831053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72677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8830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9FA988-92AD-48D7-890A-AA0540961DE2}"/>
              </a:ext>
            </a:extLst>
          </p:cNvPr>
          <p:cNvSpPr>
            <a:spLocks noGrp="1"/>
          </p:cNvSpPr>
          <p:nvPr>
            <p:ph type="title"/>
          </p:nvPr>
        </p:nvSpPr>
        <p:spPr>
          <a:xfrm>
            <a:off x="831850" y="1709738"/>
            <a:ext cx="10515600" cy="2852737"/>
          </a:xfrm>
        </p:spPr>
        <p:txBody>
          <a:bodyPr rtlCol="0" anchor="b"/>
          <a:lstStyle>
            <a:lvl1pPr>
              <a:defRPr sz="6000"/>
            </a:lvl1pPr>
          </a:lstStyle>
          <a:p>
            <a:pPr rtl="0"/>
            <a:r>
              <a:rPr lang="en-US" noProof="0"/>
              <a:t>Click to edit Master title style</a:t>
            </a:r>
            <a:endParaRPr lang="it-IT" noProof="0" dirty="0"/>
          </a:p>
        </p:txBody>
      </p:sp>
      <p:sp>
        <p:nvSpPr>
          <p:cNvPr id="3" name="Segnaposto testo 2">
            <a:extLst>
              <a:ext uri="{FF2B5EF4-FFF2-40B4-BE49-F238E27FC236}">
                <a16:creationId xmlns:a16="http://schemas.microsoft.com/office/drawing/2014/main" id="{EAA999FA-A189-41DB-9CFC-D1356C534373}"/>
              </a:ext>
            </a:extLst>
          </p:cNvPr>
          <p:cNvSpPr>
            <a:spLocks noGrp="1"/>
          </p:cNvSpPr>
          <p:nvPr>
            <p:ph type="body" idx="1"/>
          </p:nvPr>
        </p:nvSpPr>
        <p:spPr>
          <a:xfrm>
            <a:off x="831850" y="4589463"/>
            <a:ext cx="10515600" cy="1500187"/>
          </a:xfrm>
        </p:spPr>
        <p:txBody>
          <a:bodyPr rtlCol="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US" noProof="0"/>
              <a:t>Click to edit Master text styles</a:t>
            </a:r>
          </a:p>
        </p:txBody>
      </p:sp>
      <p:sp>
        <p:nvSpPr>
          <p:cNvPr id="4" name="Segnaposto data 3">
            <a:extLst>
              <a:ext uri="{FF2B5EF4-FFF2-40B4-BE49-F238E27FC236}">
                <a16:creationId xmlns:a16="http://schemas.microsoft.com/office/drawing/2014/main" id="{B24D83DC-20E7-4B71-9794-36FC33B1BA03}"/>
              </a:ext>
            </a:extLst>
          </p:cNvPr>
          <p:cNvSpPr>
            <a:spLocks noGrp="1"/>
          </p:cNvSpPr>
          <p:nvPr>
            <p:ph type="dt" sz="half" idx="10"/>
          </p:nvPr>
        </p:nvSpPr>
        <p:spPr/>
        <p:txBody>
          <a:bodyPr rtlCol="0"/>
          <a:lstStyle/>
          <a:p>
            <a:pPr rtl="0"/>
            <a:fld id="{24D2BAEB-8454-4725-BA88-2B30F9627DB9}" type="datetime1">
              <a:rPr lang="it-IT" noProof="0" smtClean="0"/>
              <a:t>29/10/2025</a:t>
            </a:fld>
            <a:endParaRPr lang="it-IT" noProof="0" dirty="0"/>
          </a:p>
        </p:txBody>
      </p:sp>
      <p:sp>
        <p:nvSpPr>
          <p:cNvPr id="5" name="Segnaposto piè di pagina 4">
            <a:extLst>
              <a:ext uri="{FF2B5EF4-FFF2-40B4-BE49-F238E27FC236}">
                <a16:creationId xmlns:a16="http://schemas.microsoft.com/office/drawing/2014/main" id="{44E7D103-1290-4592-B37C-19C9C9DBEAE4}"/>
              </a:ext>
            </a:extLst>
          </p:cNvPr>
          <p:cNvSpPr>
            <a:spLocks noGrp="1"/>
          </p:cNvSpPr>
          <p:nvPr>
            <p:ph type="ftr" sz="quarter" idx="11"/>
          </p:nvPr>
        </p:nvSpPr>
        <p:spPr/>
        <p:txBody>
          <a:bodyPr rtlCol="0"/>
          <a:lstStyle/>
          <a:p>
            <a:pPr rtl="0"/>
            <a:endParaRPr lang="it-IT" noProof="0" dirty="0"/>
          </a:p>
        </p:txBody>
      </p:sp>
      <p:sp>
        <p:nvSpPr>
          <p:cNvPr id="6" name="Segnaposto numero diapositiva 5">
            <a:extLst>
              <a:ext uri="{FF2B5EF4-FFF2-40B4-BE49-F238E27FC236}">
                <a16:creationId xmlns:a16="http://schemas.microsoft.com/office/drawing/2014/main" id="{15955B1B-4A5C-42C7-99A5-B8217736F178}"/>
              </a:ext>
            </a:extLst>
          </p:cNvPr>
          <p:cNvSpPr>
            <a:spLocks noGrp="1"/>
          </p:cNvSpPr>
          <p:nvPr>
            <p:ph type="sldNum" sz="quarter" idx="12"/>
          </p:nvPr>
        </p:nvSpPr>
        <p:spPr/>
        <p:txBody>
          <a:bodyPr rtlCol="0"/>
          <a:lstStyle/>
          <a:p>
            <a:pPr rtl="0"/>
            <a:fld id="{82EE24B5-652C-4DB5-B7C3-B5BBEC1280B1}" type="slidenum">
              <a:rPr lang="it-IT" noProof="0" smtClean="0"/>
              <a:t>‹#›</a:t>
            </a:fld>
            <a:endParaRPr lang="it-IT" noProof="0" dirty="0"/>
          </a:p>
        </p:txBody>
      </p:sp>
    </p:spTree>
    <p:extLst>
      <p:ext uri="{BB962C8B-B14F-4D97-AF65-F5344CB8AC3E}">
        <p14:creationId xmlns:p14="http://schemas.microsoft.com/office/powerpoint/2010/main" val="19332012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17214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779101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07659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70187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15544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26707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49461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649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2792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9FFB12-C866-4382-A89F-D35126082EDB}"/>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ADCB48F9-76B1-4FA4-9547-F65CC63311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2419F686-1177-457A-9577-85C5ABE8A6DE}"/>
              </a:ext>
            </a:extLst>
          </p:cNvPr>
          <p:cNvSpPr>
            <a:spLocks noGrp="1"/>
          </p:cNvSpPr>
          <p:nvPr>
            <p:ph type="dt" sz="half" idx="10"/>
          </p:nvPr>
        </p:nvSpPr>
        <p:spPr/>
        <p:txBody>
          <a:bodyPr/>
          <a:lstStyle/>
          <a:p>
            <a:fld id="{77513727-3213-4FEF-BEE5-59C0533EDE6D}" type="datetimeFigureOut">
              <a:rPr lang="it-IT" smtClean="0"/>
              <a:t>29/10/2025</a:t>
            </a:fld>
            <a:endParaRPr lang="it-IT"/>
          </a:p>
        </p:txBody>
      </p:sp>
      <p:sp>
        <p:nvSpPr>
          <p:cNvPr id="5" name="Segnaposto piè di pagina 4">
            <a:extLst>
              <a:ext uri="{FF2B5EF4-FFF2-40B4-BE49-F238E27FC236}">
                <a16:creationId xmlns:a16="http://schemas.microsoft.com/office/drawing/2014/main" id="{FD62B3C2-F2F3-4927-A505-061B1FBE356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DF90DC6-2E6B-483C-84FA-FB688AAB436A}"/>
              </a:ext>
            </a:extLst>
          </p:cNvPr>
          <p:cNvSpPr>
            <a:spLocks noGrp="1"/>
          </p:cNvSpPr>
          <p:nvPr>
            <p:ph type="sldNum" sz="quarter" idx="12"/>
          </p:nvPr>
        </p:nvSpPr>
        <p:spPr/>
        <p:txBody>
          <a:bodyPr/>
          <a:lstStyle/>
          <a:p>
            <a:fld id="{82587738-E4ED-4714-A1E8-8947FFAE990D}" type="slidenum">
              <a:rPr lang="it-IT" smtClean="0"/>
              <a:t>‹#›</a:t>
            </a:fld>
            <a:endParaRPr lang="it-IT"/>
          </a:p>
        </p:txBody>
      </p:sp>
    </p:spTree>
    <p:extLst>
      <p:ext uri="{BB962C8B-B14F-4D97-AF65-F5344CB8AC3E}">
        <p14:creationId xmlns:p14="http://schemas.microsoft.com/office/powerpoint/2010/main" val="2369553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7" name="Segnaposto numero diapositiva 6">
            <a:extLst>
              <a:ext uri="{FF2B5EF4-FFF2-40B4-BE49-F238E27FC236}">
                <a16:creationId xmlns:a16="http://schemas.microsoft.com/office/drawing/2014/main" id="{4E60EB58-EF7E-435A-8B07-B5BCF3AF119F}"/>
              </a:ext>
            </a:extLst>
          </p:cNvPr>
          <p:cNvSpPr>
            <a:spLocks noGrp="1"/>
          </p:cNvSpPr>
          <p:nvPr>
            <p:ph type="sldNum" sz="quarter" idx="12"/>
          </p:nvPr>
        </p:nvSpPr>
        <p:spPr/>
        <p:txBody>
          <a:bodyPr rtlCol="0"/>
          <a:lstStyle/>
          <a:p>
            <a:pPr rtl="0"/>
            <a:fld id="{82EE24B5-652C-4DB5-B7C3-B5BBEC1280B1}" type="slidenum">
              <a:rPr lang="it-IT" noProof="0" smtClean="0"/>
              <a:t>‹#›</a:t>
            </a:fld>
            <a:endParaRPr lang="it-IT" noProof="0" dirty="0"/>
          </a:p>
        </p:txBody>
      </p:sp>
      <p:sp>
        <p:nvSpPr>
          <p:cNvPr id="2" name="Titolo 1">
            <a:extLst>
              <a:ext uri="{FF2B5EF4-FFF2-40B4-BE49-F238E27FC236}">
                <a16:creationId xmlns:a16="http://schemas.microsoft.com/office/drawing/2014/main" id="{E7F76098-6FA1-470A-BEF4-E4B0AC75E8FE}"/>
              </a:ext>
            </a:extLst>
          </p:cNvPr>
          <p:cNvSpPr>
            <a:spLocks noGrp="1"/>
          </p:cNvSpPr>
          <p:nvPr>
            <p:ph type="title"/>
          </p:nvPr>
        </p:nvSpPr>
        <p:spPr/>
        <p:txBody>
          <a:bodyPr rtlCol="0"/>
          <a:lstStyle/>
          <a:p>
            <a:pPr rtl="0"/>
            <a:r>
              <a:rPr lang="en-US" noProof="0"/>
              <a:t>Click to edit Master title style</a:t>
            </a:r>
            <a:endParaRPr lang="it-IT" noProof="0" dirty="0"/>
          </a:p>
        </p:txBody>
      </p:sp>
      <p:sp>
        <p:nvSpPr>
          <p:cNvPr id="3" name="Segnaposto contenuto 2">
            <a:extLst>
              <a:ext uri="{FF2B5EF4-FFF2-40B4-BE49-F238E27FC236}">
                <a16:creationId xmlns:a16="http://schemas.microsoft.com/office/drawing/2014/main" id="{4B647ABC-6745-43B6-8A64-6E191BD65CA2}"/>
              </a:ext>
            </a:extLst>
          </p:cNvPr>
          <p:cNvSpPr>
            <a:spLocks noGrp="1"/>
          </p:cNvSpPr>
          <p:nvPr>
            <p:ph sz="half" idx="1"/>
          </p:nvPr>
        </p:nvSpPr>
        <p:spPr>
          <a:xfrm>
            <a:off x="838200" y="1825625"/>
            <a:ext cx="5181600" cy="4351338"/>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it-IT" noProof="0" dirty="0"/>
          </a:p>
        </p:txBody>
      </p:sp>
      <p:sp>
        <p:nvSpPr>
          <p:cNvPr id="4" name="Segnaposto contenuto 3">
            <a:extLst>
              <a:ext uri="{FF2B5EF4-FFF2-40B4-BE49-F238E27FC236}">
                <a16:creationId xmlns:a16="http://schemas.microsoft.com/office/drawing/2014/main" id="{E4387105-2538-4216-9A7E-445FA092F960}"/>
              </a:ext>
            </a:extLst>
          </p:cNvPr>
          <p:cNvSpPr>
            <a:spLocks noGrp="1"/>
          </p:cNvSpPr>
          <p:nvPr>
            <p:ph sz="half" idx="2"/>
          </p:nvPr>
        </p:nvSpPr>
        <p:spPr>
          <a:xfrm>
            <a:off x="6172200" y="1825625"/>
            <a:ext cx="5181600" cy="4351338"/>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it-IT" noProof="0" dirty="0"/>
          </a:p>
        </p:txBody>
      </p:sp>
      <p:sp>
        <p:nvSpPr>
          <p:cNvPr id="5" name="Segnaposto data 4">
            <a:extLst>
              <a:ext uri="{FF2B5EF4-FFF2-40B4-BE49-F238E27FC236}">
                <a16:creationId xmlns:a16="http://schemas.microsoft.com/office/drawing/2014/main" id="{47F57DE0-C032-4FCC-9006-09C2C328A665}"/>
              </a:ext>
            </a:extLst>
          </p:cNvPr>
          <p:cNvSpPr>
            <a:spLocks noGrp="1"/>
          </p:cNvSpPr>
          <p:nvPr>
            <p:ph type="dt" sz="half" idx="10"/>
          </p:nvPr>
        </p:nvSpPr>
        <p:spPr/>
        <p:txBody>
          <a:bodyPr rtlCol="0"/>
          <a:lstStyle/>
          <a:p>
            <a:pPr rtl="0"/>
            <a:fld id="{75C8CFDF-F95E-4995-A5E5-048AB9731541}" type="datetime1">
              <a:rPr lang="it-IT" noProof="0" smtClean="0"/>
              <a:t>29/10/2025</a:t>
            </a:fld>
            <a:endParaRPr lang="it-IT" noProof="0" dirty="0"/>
          </a:p>
        </p:txBody>
      </p:sp>
      <p:sp>
        <p:nvSpPr>
          <p:cNvPr id="6" name="Segnaposto piè di pagina 5">
            <a:extLst>
              <a:ext uri="{FF2B5EF4-FFF2-40B4-BE49-F238E27FC236}">
                <a16:creationId xmlns:a16="http://schemas.microsoft.com/office/drawing/2014/main" id="{90C776CB-2819-4488-9012-A6EA22079A47}"/>
              </a:ext>
            </a:extLst>
          </p:cNvPr>
          <p:cNvSpPr>
            <a:spLocks noGrp="1"/>
          </p:cNvSpPr>
          <p:nvPr>
            <p:ph type="ftr" sz="quarter" idx="11"/>
          </p:nvPr>
        </p:nvSpPr>
        <p:spPr/>
        <p:txBody>
          <a:bodyPr rtlCol="0"/>
          <a:lstStyle/>
          <a:p>
            <a:pPr rtl="0"/>
            <a:endParaRPr lang="it-IT" noProof="0" dirty="0"/>
          </a:p>
        </p:txBody>
      </p:sp>
    </p:spTree>
    <p:extLst>
      <p:ext uri="{BB962C8B-B14F-4D97-AF65-F5344CB8AC3E}">
        <p14:creationId xmlns:p14="http://schemas.microsoft.com/office/powerpoint/2010/main" val="13250367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22A586-027F-4576-A19E-581CDC594E98}"/>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BB00F68-253C-41FF-A867-778282BE9D20}"/>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678C16A8-4D19-4E31-B1FC-56B35F9FAC71}"/>
              </a:ext>
            </a:extLst>
          </p:cNvPr>
          <p:cNvSpPr>
            <a:spLocks noGrp="1"/>
          </p:cNvSpPr>
          <p:nvPr>
            <p:ph type="dt" sz="half" idx="10"/>
          </p:nvPr>
        </p:nvSpPr>
        <p:spPr/>
        <p:txBody>
          <a:bodyPr/>
          <a:lstStyle/>
          <a:p>
            <a:fld id="{77513727-3213-4FEF-BEE5-59C0533EDE6D}" type="datetimeFigureOut">
              <a:rPr lang="it-IT" smtClean="0"/>
              <a:t>29/10/2025</a:t>
            </a:fld>
            <a:endParaRPr lang="it-IT"/>
          </a:p>
        </p:txBody>
      </p:sp>
      <p:sp>
        <p:nvSpPr>
          <p:cNvPr id="5" name="Segnaposto piè di pagina 4">
            <a:extLst>
              <a:ext uri="{FF2B5EF4-FFF2-40B4-BE49-F238E27FC236}">
                <a16:creationId xmlns:a16="http://schemas.microsoft.com/office/drawing/2014/main" id="{E3FC0705-7DD3-4025-BF56-79647D1B335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3B110E2-5234-4AF1-A062-5735AA56597F}"/>
              </a:ext>
            </a:extLst>
          </p:cNvPr>
          <p:cNvSpPr>
            <a:spLocks noGrp="1"/>
          </p:cNvSpPr>
          <p:nvPr>
            <p:ph type="sldNum" sz="quarter" idx="12"/>
          </p:nvPr>
        </p:nvSpPr>
        <p:spPr/>
        <p:txBody>
          <a:bodyPr/>
          <a:lstStyle/>
          <a:p>
            <a:fld id="{82587738-E4ED-4714-A1E8-8947FFAE990D}" type="slidenum">
              <a:rPr lang="it-IT" smtClean="0"/>
              <a:t>‹#›</a:t>
            </a:fld>
            <a:endParaRPr lang="it-IT"/>
          </a:p>
        </p:txBody>
      </p:sp>
    </p:spTree>
    <p:extLst>
      <p:ext uri="{BB962C8B-B14F-4D97-AF65-F5344CB8AC3E}">
        <p14:creationId xmlns:p14="http://schemas.microsoft.com/office/powerpoint/2010/main" val="8948679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624CA6-3F5E-44D9-A35D-8412A7700CF0}"/>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FFF5411A-A07E-4B89-931E-AFA52FFC05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27B60680-EAF2-4E06-8148-2869E50B0CE0}"/>
              </a:ext>
            </a:extLst>
          </p:cNvPr>
          <p:cNvSpPr>
            <a:spLocks noGrp="1"/>
          </p:cNvSpPr>
          <p:nvPr>
            <p:ph type="dt" sz="half" idx="10"/>
          </p:nvPr>
        </p:nvSpPr>
        <p:spPr/>
        <p:txBody>
          <a:bodyPr/>
          <a:lstStyle/>
          <a:p>
            <a:fld id="{77513727-3213-4FEF-BEE5-59C0533EDE6D}" type="datetimeFigureOut">
              <a:rPr lang="it-IT" smtClean="0"/>
              <a:t>29/10/2025</a:t>
            </a:fld>
            <a:endParaRPr lang="it-IT"/>
          </a:p>
        </p:txBody>
      </p:sp>
      <p:sp>
        <p:nvSpPr>
          <p:cNvPr id="5" name="Segnaposto piè di pagina 4">
            <a:extLst>
              <a:ext uri="{FF2B5EF4-FFF2-40B4-BE49-F238E27FC236}">
                <a16:creationId xmlns:a16="http://schemas.microsoft.com/office/drawing/2014/main" id="{93FF3999-DF56-4923-BFC2-CEBA8DDFE9D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88D95B4-33BF-4463-9AD7-05F16222B527}"/>
              </a:ext>
            </a:extLst>
          </p:cNvPr>
          <p:cNvSpPr>
            <a:spLocks noGrp="1"/>
          </p:cNvSpPr>
          <p:nvPr>
            <p:ph type="sldNum" sz="quarter" idx="12"/>
          </p:nvPr>
        </p:nvSpPr>
        <p:spPr/>
        <p:txBody>
          <a:bodyPr/>
          <a:lstStyle/>
          <a:p>
            <a:fld id="{82587738-E4ED-4714-A1E8-8947FFAE990D}" type="slidenum">
              <a:rPr lang="it-IT" smtClean="0"/>
              <a:t>‹#›</a:t>
            </a:fld>
            <a:endParaRPr lang="it-IT"/>
          </a:p>
        </p:txBody>
      </p:sp>
    </p:spTree>
    <p:extLst>
      <p:ext uri="{BB962C8B-B14F-4D97-AF65-F5344CB8AC3E}">
        <p14:creationId xmlns:p14="http://schemas.microsoft.com/office/powerpoint/2010/main" val="17735792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CCF0DD-927B-44C5-AF92-02A0662DC85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7C78839-4ACB-4904-923F-A11DA4130C84}"/>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3305B38F-4B32-4529-B506-D4E0192782C4}"/>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2FEE2B39-A6E3-44B0-9FB0-8070836991B1}"/>
              </a:ext>
            </a:extLst>
          </p:cNvPr>
          <p:cNvSpPr>
            <a:spLocks noGrp="1"/>
          </p:cNvSpPr>
          <p:nvPr>
            <p:ph type="dt" sz="half" idx="10"/>
          </p:nvPr>
        </p:nvSpPr>
        <p:spPr/>
        <p:txBody>
          <a:bodyPr/>
          <a:lstStyle/>
          <a:p>
            <a:fld id="{77513727-3213-4FEF-BEE5-59C0533EDE6D}" type="datetimeFigureOut">
              <a:rPr lang="it-IT" smtClean="0"/>
              <a:t>29/10/2025</a:t>
            </a:fld>
            <a:endParaRPr lang="it-IT"/>
          </a:p>
        </p:txBody>
      </p:sp>
      <p:sp>
        <p:nvSpPr>
          <p:cNvPr id="6" name="Segnaposto piè di pagina 5">
            <a:extLst>
              <a:ext uri="{FF2B5EF4-FFF2-40B4-BE49-F238E27FC236}">
                <a16:creationId xmlns:a16="http://schemas.microsoft.com/office/drawing/2014/main" id="{6E6636CC-F411-4C94-80B0-BEE4664DF09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D4C0D36-B702-4FCB-9A83-93E854EAC383}"/>
              </a:ext>
            </a:extLst>
          </p:cNvPr>
          <p:cNvSpPr>
            <a:spLocks noGrp="1"/>
          </p:cNvSpPr>
          <p:nvPr>
            <p:ph type="sldNum" sz="quarter" idx="12"/>
          </p:nvPr>
        </p:nvSpPr>
        <p:spPr/>
        <p:txBody>
          <a:bodyPr/>
          <a:lstStyle/>
          <a:p>
            <a:fld id="{82587738-E4ED-4714-A1E8-8947FFAE990D}" type="slidenum">
              <a:rPr lang="it-IT" smtClean="0"/>
              <a:t>‹#›</a:t>
            </a:fld>
            <a:endParaRPr lang="it-IT"/>
          </a:p>
        </p:txBody>
      </p:sp>
    </p:spTree>
    <p:extLst>
      <p:ext uri="{BB962C8B-B14F-4D97-AF65-F5344CB8AC3E}">
        <p14:creationId xmlns:p14="http://schemas.microsoft.com/office/powerpoint/2010/main" val="16207837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AC710D-5B64-4613-9BDA-49A6C85B4AC1}"/>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BD850D0-A2F4-4D27-BC7A-E0AC5210F1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44769394-1DF9-4AC1-9630-D36F653C6839}"/>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F1E17A97-2BCD-4D32-9F7C-82DBCA903B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B75C2449-8476-45CB-BB58-84A7637C0B06}"/>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9A9B034A-8C33-44F6-8FBD-F16B39569843}"/>
              </a:ext>
            </a:extLst>
          </p:cNvPr>
          <p:cNvSpPr>
            <a:spLocks noGrp="1"/>
          </p:cNvSpPr>
          <p:nvPr>
            <p:ph type="dt" sz="half" idx="10"/>
          </p:nvPr>
        </p:nvSpPr>
        <p:spPr/>
        <p:txBody>
          <a:bodyPr/>
          <a:lstStyle/>
          <a:p>
            <a:fld id="{77513727-3213-4FEF-BEE5-59C0533EDE6D}" type="datetimeFigureOut">
              <a:rPr lang="it-IT" smtClean="0"/>
              <a:t>29/10/2025</a:t>
            </a:fld>
            <a:endParaRPr lang="it-IT"/>
          </a:p>
        </p:txBody>
      </p:sp>
      <p:sp>
        <p:nvSpPr>
          <p:cNvPr id="8" name="Segnaposto piè di pagina 7">
            <a:extLst>
              <a:ext uri="{FF2B5EF4-FFF2-40B4-BE49-F238E27FC236}">
                <a16:creationId xmlns:a16="http://schemas.microsoft.com/office/drawing/2014/main" id="{FEC8E4E3-2447-40CB-9109-7C7A56E7D94D}"/>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9DB9D8C2-B7ED-4795-A18B-4C0C0F8760FE}"/>
              </a:ext>
            </a:extLst>
          </p:cNvPr>
          <p:cNvSpPr>
            <a:spLocks noGrp="1"/>
          </p:cNvSpPr>
          <p:nvPr>
            <p:ph type="sldNum" sz="quarter" idx="12"/>
          </p:nvPr>
        </p:nvSpPr>
        <p:spPr/>
        <p:txBody>
          <a:bodyPr/>
          <a:lstStyle/>
          <a:p>
            <a:fld id="{82587738-E4ED-4714-A1E8-8947FFAE990D}" type="slidenum">
              <a:rPr lang="it-IT" smtClean="0"/>
              <a:t>‹#›</a:t>
            </a:fld>
            <a:endParaRPr lang="it-IT"/>
          </a:p>
        </p:txBody>
      </p:sp>
    </p:spTree>
    <p:extLst>
      <p:ext uri="{BB962C8B-B14F-4D97-AF65-F5344CB8AC3E}">
        <p14:creationId xmlns:p14="http://schemas.microsoft.com/office/powerpoint/2010/main" val="39559120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5C72C3-EE07-4F28-967D-134EAF3B68C5}"/>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37F8C92A-D18D-4D61-83C0-0A194E8C3F85}"/>
              </a:ext>
            </a:extLst>
          </p:cNvPr>
          <p:cNvSpPr>
            <a:spLocks noGrp="1"/>
          </p:cNvSpPr>
          <p:nvPr>
            <p:ph type="dt" sz="half" idx="10"/>
          </p:nvPr>
        </p:nvSpPr>
        <p:spPr/>
        <p:txBody>
          <a:bodyPr/>
          <a:lstStyle/>
          <a:p>
            <a:fld id="{77513727-3213-4FEF-BEE5-59C0533EDE6D}" type="datetimeFigureOut">
              <a:rPr lang="it-IT" smtClean="0"/>
              <a:t>29/10/2025</a:t>
            </a:fld>
            <a:endParaRPr lang="it-IT"/>
          </a:p>
        </p:txBody>
      </p:sp>
      <p:sp>
        <p:nvSpPr>
          <p:cNvPr id="4" name="Segnaposto piè di pagina 3">
            <a:extLst>
              <a:ext uri="{FF2B5EF4-FFF2-40B4-BE49-F238E27FC236}">
                <a16:creationId xmlns:a16="http://schemas.microsoft.com/office/drawing/2014/main" id="{4D86EEAC-8BA0-4AF8-98F8-33B184D0BF13}"/>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F8D85B1F-22F1-4FFA-90C2-11212FA84558}"/>
              </a:ext>
            </a:extLst>
          </p:cNvPr>
          <p:cNvSpPr>
            <a:spLocks noGrp="1"/>
          </p:cNvSpPr>
          <p:nvPr>
            <p:ph type="sldNum" sz="quarter" idx="12"/>
          </p:nvPr>
        </p:nvSpPr>
        <p:spPr/>
        <p:txBody>
          <a:bodyPr/>
          <a:lstStyle/>
          <a:p>
            <a:fld id="{82587738-E4ED-4714-A1E8-8947FFAE990D}" type="slidenum">
              <a:rPr lang="it-IT" smtClean="0"/>
              <a:t>‹#›</a:t>
            </a:fld>
            <a:endParaRPr lang="it-IT"/>
          </a:p>
        </p:txBody>
      </p:sp>
    </p:spTree>
    <p:extLst>
      <p:ext uri="{BB962C8B-B14F-4D97-AF65-F5344CB8AC3E}">
        <p14:creationId xmlns:p14="http://schemas.microsoft.com/office/powerpoint/2010/main" val="26251709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E57A20BA-E25A-463B-A5AD-59B3E645B52A}"/>
              </a:ext>
            </a:extLst>
          </p:cNvPr>
          <p:cNvSpPr>
            <a:spLocks noGrp="1"/>
          </p:cNvSpPr>
          <p:nvPr>
            <p:ph type="dt" sz="half" idx="10"/>
          </p:nvPr>
        </p:nvSpPr>
        <p:spPr/>
        <p:txBody>
          <a:bodyPr/>
          <a:lstStyle/>
          <a:p>
            <a:fld id="{77513727-3213-4FEF-BEE5-59C0533EDE6D}" type="datetimeFigureOut">
              <a:rPr lang="it-IT" smtClean="0"/>
              <a:t>29/10/2025</a:t>
            </a:fld>
            <a:endParaRPr lang="it-IT"/>
          </a:p>
        </p:txBody>
      </p:sp>
      <p:sp>
        <p:nvSpPr>
          <p:cNvPr id="3" name="Segnaposto piè di pagina 2">
            <a:extLst>
              <a:ext uri="{FF2B5EF4-FFF2-40B4-BE49-F238E27FC236}">
                <a16:creationId xmlns:a16="http://schemas.microsoft.com/office/drawing/2014/main" id="{D55B8245-763B-4A24-83A8-E0F13720B2D5}"/>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0EDF1EAB-FB60-4074-B91C-08D083C3E94D}"/>
              </a:ext>
            </a:extLst>
          </p:cNvPr>
          <p:cNvSpPr>
            <a:spLocks noGrp="1"/>
          </p:cNvSpPr>
          <p:nvPr>
            <p:ph type="sldNum" sz="quarter" idx="12"/>
          </p:nvPr>
        </p:nvSpPr>
        <p:spPr/>
        <p:txBody>
          <a:bodyPr/>
          <a:lstStyle/>
          <a:p>
            <a:fld id="{82587738-E4ED-4714-A1E8-8947FFAE990D}" type="slidenum">
              <a:rPr lang="it-IT" smtClean="0"/>
              <a:t>‹#›</a:t>
            </a:fld>
            <a:endParaRPr lang="it-IT"/>
          </a:p>
        </p:txBody>
      </p:sp>
    </p:spTree>
    <p:extLst>
      <p:ext uri="{BB962C8B-B14F-4D97-AF65-F5344CB8AC3E}">
        <p14:creationId xmlns:p14="http://schemas.microsoft.com/office/powerpoint/2010/main" val="34578895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8C1220-F343-4FBA-A695-9C1B168EE09F}"/>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57A42DF-BD15-4719-90F3-321E2B44D6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31A8F316-54BD-4C47-BF26-4D57AEAD9A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B3A879B8-C9AF-461F-8A7C-D0D38103A594}"/>
              </a:ext>
            </a:extLst>
          </p:cNvPr>
          <p:cNvSpPr>
            <a:spLocks noGrp="1"/>
          </p:cNvSpPr>
          <p:nvPr>
            <p:ph type="dt" sz="half" idx="10"/>
          </p:nvPr>
        </p:nvSpPr>
        <p:spPr/>
        <p:txBody>
          <a:bodyPr/>
          <a:lstStyle/>
          <a:p>
            <a:fld id="{77513727-3213-4FEF-BEE5-59C0533EDE6D}" type="datetimeFigureOut">
              <a:rPr lang="it-IT" smtClean="0"/>
              <a:t>29/10/2025</a:t>
            </a:fld>
            <a:endParaRPr lang="it-IT"/>
          </a:p>
        </p:txBody>
      </p:sp>
      <p:sp>
        <p:nvSpPr>
          <p:cNvPr id="6" name="Segnaposto piè di pagina 5">
            <a:extLst>
              <a:ext uri="{FF2B5EF4-FFF2-40B4-BE49-F238E27FC236}">
                <a16:creationId xmlns:a16="http://schemas.microsoft.com/office/drawing/2014/main" id="{4384AF7A-62DE-4FF8-904F-BE2F4ABFBC6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4B6D0E3-1FA3-4001-957A-BE6090B73F23}"/>
              </a:ext>
            </a:extLst>
          </p:cNvPr>
          <p:cNvSpPr>
            <a:spLocks noGrp="1"/>
          </p:cNvSpPr>
          <p:nvPr>
            <p:ph type="sldNum" sz="quarter" idx="12"/>
          </p:nvPr>
        </p:nvSpPr>
        <p:spPr/>
        <p:txBody>
          <a:bodyPr/>
          <a:lstStyle/>
          <a:p>
            <a:fld id="{82587738-E4ED-4714-A1E8-8947FFAE990D}" type="slidenum">
              <a:rPr lang="it-IT" smtClean="0"/>
              <a:t>‹#›</a:t>
            </a:fld>
            <a:endParaRPr lang="it-IT"/>
          </a:p>
        </p:txBody>
      </p:sp>
    </p:spTree>
    <p:extLst>
      <p:ext uri="{BB962C8B-B14F-4D97-AF65-F5344CB8AC3E}">
        <p14:creationId xmlns:p14="http://schemas.microsoft.com/office/powerpoint/2010/main" val="6785880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AA0A2E-1ADA-425A-A2AD-EC4B01BC87E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375E33A4-D2F9-4A67-B498-A8A53AD546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AE01CB51-4869-48EC-8F26-F9E872472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688B5466-A7CF-400B-A9D6-C5193B49EBED}"/>
              </a:ext>
            </a:extLst>
          </p:cNvPr>
          <p:cNvSpPr>
            <a:spLocks noGrp="1"/>
          </p:cNvSpPr>
          <p:nvPr>
            <p:ph type="dt" sz="half" idx="10"/>
          </p:nvPr>
        </p:nvSpPr>
        <p:spPr/>
        <p:txBody>
          <a:bodyPr/>
          <a:lstStyle/>
          <a:p>
            <a:fld id="{77513727-3213-4FEF-BEE5-59C0533EDE6D}" type="datetimeFigureOut">
              <a:rPr lang="it-IT" smtClean="0"/>
              <a:t>29/10/2025</a:t>
            </a:fld>
            <a:endParaRPr lang="it-IT"/>
          </a:p>
        </p:txBody>
      </p:sp>
      <p:sp>
        <p:nvSpPr>
          <p:cNvPr id="6" name="Segnaposto piè di pagina 5">
            <a:extLst>
              <a:ext uri="{FF2B5EF4-FFF2-40B4-BE49-F238E27FC236}">
                <a16:creationId xmlns:a16="http://schemas.microsoft.com/office/drawing/2014/main" id="{98C03719-C723-4BFB-B420-382E08326DCC}"/>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E26FCDE-0B9D-44C3-AA88-96932B432D2E}"/>
              </a:ext>
            </a:extLst>
          </p:cNvPr>
          <p:cNvSpPr>
            <a:spLocks noGrp="1"/>
          </p:cNvSpPr>
          <p:nvPr>
            <p:ph type="sldNum" sz="quarter" idx="12"/>
          </p:nvPr>
        </p:nvSpPr>
        <p:spPr/>
        <p:txBody>
          <a:bodyPr/>
          <a:lstStyle/>
          <a:p>
            <a:fld id="{82587738-E4ED-4714-A1E8-8947FFAE990D}" type="slidenum">
              <a:rPr lang="it-IT" smtClean="0"/>
              <a:t>‹#›</a:t>
            </a:fld>
            <a:endParaRPr lang="it-IT"/>
          </a:p>
        </p:txBody>
      </p:sp>
    </p:spTree>
    <p:extLst>
      <p:ext uri="{BB962C8B-B14F-4D97-AF65-F5344CB8AC3E}">
        <p14:creationId xmlns:p14="http://schemas.microsoft.com/office/powerpoint/2010/main" val="21269737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D5865D-24B4-4B09-BFF1-5E929CB51512}"/>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E74A040-D0DB-4CE6-B23D-E7383B18E0B7}"/>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8BAD3FC-EFD6-4D6A-98DF-B06266AAFF2B}"/>
              </a:ext>
            </a:extLst>
          </p:cNvPr>
          <p:cNvSpPr>
            <a:spLocks noGrp="1"/>
          </p:cNvSpPr>
          <p:nvPr>
            <p:ph type="dt" sz="half" idx="10"/>
          </p:nvPr>
        </p:nvSpPr>
        <p:spPr/>
        <p:txBody>
          <a:bodyPr/>
          <a:lstStyle/>
          <a:p>
            <a:fld id="{77513727-3213-4FEF-BEE5-59C0533EDE6D}" type="datetimeFigureOut">
              <a:rPr lang="it-IT" smtClean="0"/>
              <a:t>29/10/2025</a:t>
            </a:fld>
            <a:endParaRPr lang="it-IT"/>
          </a:p>
        </p:txBody>
      </p:sp>
      <p:sp>
        <p:nvSpPr>
          <p:cNvPr id="5" name="Segnaposto piè di pagina 4">
            <a:extLst>
              <a:ext uri="{FF2B5EF4-FFF2-40B4-BE49-F238E27FC236}">
                <a16:creationId xmlns:a16="http://schemas.microsoft.com/office/drawing/2014/main" id="{EA56D5E4-F16E-4625-B2DE-F1E2D3FD490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A5CB747-7E7D-42F0-AE30-527BBC83C22C}"/>
              </a:ext>
            </a:extLst>
          </p:cNvPr>
          <p:cNvSpPr>
            <a:spLocks noGrp="1"/>
          </p:cNvSpPr>
          <p:nvPr>
            <p:ph type="sldNum" sz="quarter" idx="12"/>
          </p:nvPr>
        </p:nvSpPr>
        <p:spPr/>
        <p:txBody>
          <a:bodyPr/>
          <a:lstStyle/>
          <a:p>
            <a:fld id="{82587738-E4ED-4714-A1E8-8947FFAE990D}" type="slidenum">
              <a:rPr lang="it-IT" smtClean="0"/>
              <a:t>‹#›</a:t>
            </a:fld>
            <a:endParaRPr lang="it-IT"/>
          </a:p>
        </p:txBody>
      </p:sp>
    </p:spTree>
    <p:extLst>
      <p:ext uri="{BB962C8B-B14F-4D97-AF65-F5344CB8AC3E}">
        <p14:creationId xmlns:p14="http://schemas.microsoft.com/office/powerpoint/2010/main" val="5514395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CEDEA678-9BEF-467C-B67E-C22342A924EE}"/>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DEF34829-F0FA-4A51-8326-8BD69D52FC84}"/>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753FB3F-0D8C-448A-8F62-865B7CE8BA0B}"/>
              </a:ext>
            </a:extLst>
          </p:cNvPr>
          <p:cNvSpPr>
            <a:spLocks noGrp="1"/>
          </p:cNvSpPr>
          <p:nvPr>
            <p:ph type="dt" sz="half" idx="10"/>
          </p:nvPr>
        </p:nvSpPr>
        <p:spPr/>
        <p:txBody>
          <a:bodyPr/>
          <a:lstStyle/>
          <a:p>
            <a:fld id="{77513727-3213-4FEF-BEE5-59C0533EDE6D}" type="datetimeFigureOut">
              <a:rPr lang="it-IT" smtClean="0"/>
              <a:t>29/10/2025</a:t>
            </a:fld>
            <a:endParaRPr lang="it-IT"/>
          </a:p>
        </p:txBody>
      </p:sp>
      <p:sp>
        <p:nvSpPr>
          <p:cNvPr id="5" name="Segnaposto piè di pagina 4">
            <a:extLst>
              <a:ext uri="{FF2B5EF4-FFF2-40B4-BE49-F238E27FC236}">
                <a16:creationId xmlns:a16="http://schemas.microsoft.com/office/drawing/2014/main" id="{8260886A-B6B2-4DD2-A094-287C0FE0DC7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B868B0C-0862-4E43-927B-32FB66EEBD79}"/>
              </a:ext>
            </a:extLst>
          </p:cNvPr>
          <p:cNvSpPr>
            <a:spLocks noGrp="1"/>
          </p:cNvSpPr>
          <p:nvPr>
            <p:ph type="sldNum" sz="quarter" idx="12"/>
          </p:nvPr>
        </p:nvSpPr>
        <p:spPr/>
        <p:txBody>
          <a:bodyPr/>
          <a:lstStyle/>
          <a:p>
            <a:fld id="{82587738-E4ED-4714-A1E8-8947FFAE990D}" type="slidenum">
              <a:rPr lang="it-IT" smtClean="0"/>
              <a:t>‹#›</a:t>
            </a:fld>
            <a:endParaRPr lang="it-IT"/>
          </a:p>
        </p:txBody>
      </p:sp>
    </p:spTree>
    <p:extLst>
      <p:ext uri="{BB962C8B-B14F-4D97-AF65-F5344CB8AC3E}">
        <p14:creationId xmlns:p14="http://schemas.microsoft.com/office/powerpoint/2010/main" val="2650696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F43C73-1D0F-45F9-A7E4-E9D24EAFDE3D}"/>
              </a:ext>
            </a:extLst>
          </p:cNvPr>
          <p:cNvSpPr>
            <a:spLocks noGrp="1"/>
          </p:cNvSpPr>
          <p:nvPr>
            <p:ph type="title"/>
          </p:nvPr>
        </p:nvSpPr>
        <p:spPr>
          <a:xfrm>
            <a:off x="839788" y="365125"/>
            <a:ext cx="10515600" cy="1325563"/>
          </a:xfrm>
        </p:spPr>
        <p:txBody>
          <a:bodyPr rtlCol="0"/>
          <a:lstStyle/>
          <a:p>
            <a:pPr rtl="0"/>
            <a:r>
              <a:rPr lang="en-US" noProof="0"/>
              <a:t>Click to edit Master title style</a:t>
            </a:r>
            <a:endParaRPr lang="it-IT" noProof="0" dirty="0"/>
          </a:p>
        </p:txBody>
      </p:sp>
      <p:sp>
        <p:nvSpPr>
          <p:cNvPr id="3" name="Segnaposto testo 2">
            <a:extLst>
              <a:ext uri="{FF2B5EF4-FFF2-40B4-BE49-F238E27FC236}">
                <a16:creationId xmlns:a16="http://schemas.microsoft.com/office/drawing/2014/main" id="{D3B88E76-F6AB-4621-A9A6-20A81C5A3F91}"/>
              </a:ext>
            </a:extLst>
          </p:cNvPr>
          <p:cNvSpPr>
            <a:spLocks noGrp="1"/>
          </p:cNvSpPr>
          <p:nvPr>
            <p:ph type="body" idx="1"/>
          </p:nvPr>
        </p:nvSpPr>
        <p:spPr>
          <a:xfrm>
            <a:off x="839788" y="1681163"/>
            <a:ext cx="5157787"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Segnaposto contenuto 3">
            <a:extLst>
              <a:ext uri="{FF2B5EF4-FFF2-40B4-BE49-F238E27FC236}">
                <a16:creationId xmlns:a16="http://schemas.microsoft.com/office/drawing/2014/main" id="{6A313FB9-6D6C-4F61-9E7A-76E686D06C25}"/>
              </a:ext>
            </a:extLst>
          </p:cNvPr>
          <p:cNvSpPr>
            <a:spLocks noGrp="1"/>
          </p:cNvSpPr>
          <p:nvPr>
            <p:ph sz="half" idx="2"/>
          </p:nvPr>
        </p:nvSpPr>
        <p:spPr>
          <a:xfrm>
            <a:off x="839788" y="2505075"/>
            <a:ext cx="5157787" cy="3684588"/>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it-IT" noProof="0" dirty="0"/>
          </a:p>
        </p:txBody>
      </p:sp>
      <p:sp>
        <p:nvSpPr>
          <p:cNvPr id="5" name="Segnaposto testo 4">
            <a:extLst>
              <a:ext uri="{FF2B5EF4-FFF2-40B4-BE49-F238E27FC236}">
                <a16:creationId xmlns:a16="http://schemas.microsoft.com/office/drawing/2014/main" id="{2A93A737-E48B-4909-BE04-F55B58103257}"/>
              </a:ext>
            </a:extLst>
          </p:cNvPr>
          <p:cNvSpPr>
            <a:spLocks noGrp="1"/>
          </p:cNvSpPr>
          <p:nvPr>
            <p:ph type="body" sz="quarter" idx="3"/>
          </p:nvPr>
        </p:nvSpPr>
        <p:spPr>
          <a:xfrm>
            <a:off x="6172200" y="1681163"/>
            <a:ext cx="5183188"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Segnaposto contenuto 5">
            <a:extLst>
              <a:ext uri="{FF2B5EF4-FFF2-40B4-BE49-F238E27FC236}">
                <a16:creationId xmlns:a16="http://schemas.microsoft.com/office/drawing/2014/main" id="{D8F9958C-DB5F-444E-ACE8-73F5E0CA67F1}"/>
              </a:ext>
            </a:extLst>
          </p:cNvPr>
          <p:cNvSpPr>
            <a:spLocks noGrp="1"/>
          </p:cNvSpPr>
          <p:nvPr>
            <p:ph sz="quarter" idx="4"/>
          </p:nvPr>
        </p:nvSpPr>
        <p:spPr>
          <a:xfrm>
            <a:off x="6172200" y="2505075"/>
            <a:ext cx="5183188" cy="3684588"/>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it-IT" noProof="0" dirty="0"/>
          </a:p>
        </p:txBody>
      </p:sp>
      <p:sp>
        <p:nvSpPr>
          <p:cNvPr id="7" name="Segnaposto data 6">
            <a:extLst>
              <a:ext uri="{FF2B5EF4-FFF2-40B4-BE49-F238E27FC236}">
                <a16:creationId xmlns:a16="http://schemas.microsoft.com/office/drawing/2014/main" id="{11D097D1-3052-4C1F-B573-CA25FFF6CCB5}"/>
              </a:ext>
            </a:extLst>
          </p:cNvPr>
          <p:cNvSpPr>
            <a:spLocks noGrp="1"/>
          </p:cNvSpPr>
          <p:nvPr>
            <p:ph type="dt" sz="half" idx="10"/>
          </p:nvPr>
        </p:nvSpPr>
        <p:spPr/>
        <p:txBody>
          <a:bodyPr rtlCol="0"/>
          <a:lstStyle/>
          <a:p>
            <a:pPr rtl="0"/>
            <a:fld id="{AC0790BC-C0BF-4FDB-A4B5-DD29FB0C2632}" type="datetime1">
              <a:rPr lang="it-IT" noProof="0" smtClean="0"/>
              <a:t>29/10/2025</a:t>
            </a:fld>
            <a:endParaRPr lang="it-IT" noProof="0" dirty="0"/>
          </a:p>
        </p:txBody>
      </p:sp>
      <p:sp>
        <p:nvSpPr>
          <p:cNvPr id="8" name="Segnaposto piè di pagina 7">
            <a:extLst>
              <a:ext uri="{FF2B5EF4-FFF2-40B4-BE49-F238E27FC236}">
                <a16:creationId xmlns:a16="http://schemas.microsoft.com/office/drawing/2014/main" id="{F2607AC3-2220-4DDA-A22A-C404538FE48E}"/>
              </a:ext>
            </a:extLst>
          </p:cNvPr>
          <p:cNvSpPr>
            <a:spLocks noGrp="1"/>
          </p:cNvSpPr>
          <p:nvPr>
            <p:ph type="ftr" sz="quarter" idx="11"/>
          </p:nvPr>
        </p:nvSpPr>
        <p:spPr/>
        <p:txBody>
          <a:bodyPr rtlCol="0"/>
          <a:lstStyle/>
          <a:p>
            <a:pPr rtl="0"/>
            <a:endParaRPr lang="it-IT" noProof="0" dirty="0"/>
          </a:p>
        </p:txBody>
      </p:sp>
      <p:sp>
        <p:nvSpPr>
          <p:cNvPr id="9" name="Segnaposto numero diapositiva 8">
            <a:extLst>
              <a:ext uri="{FF2B5EF4-FFF2-40B4-BE49-F238E27FC236}">
                <a16:creationId xmlns:a16="http://schemas.microsoft.com/office/drawing/2014/main" id="{6FD8DEB3-F122-4B42-9E12-F61189B878B2}"/>
              </a:ext>
            </a:extLst>
          </p:cNvPr>
          <p:cNvSpPr>
            <a:spLocks noGrp="1"/>
          </p:cNvSpPr>
          <p:nvPr>
            <p:ph type="sldNum" sz="quarter" idx="12"/>
          </p:nvPr>
        </p:nvSpPr>
        <p:spPr/>
        <p:txBody>
          <a:bodyPr rtlCol="0"/>
          <a:lstStyle/>
          <a:p>
            <a:pPr rtl="0"/>
            <a:fld id="{82EE24B5-652C-4DB5-B7C3-B5BBEC1280B1}" type="slidenum">
              <a:rPr lang="it-IT" noProof="0" smtClean="0"/>
              <a:t>‹#›</a:t>
            </a:fld>
            <a:endParaRPr lang="it-IT" noProof="0" dirty="0"/>
          </a:p>
        </p:txBody>
      </p:sp>
    </p:spTree>
    <p:extLst>
      <p:ext uri="{BB962C8B-B14F-4D97-AF65-F5344CB8AC3E}">
        <p14:creationId xmlns:p14="http://schemas.microsoft.com/office/powerpoint/2010/main" val="40327695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80000" y="1079500"/>
            <a:ext cx="11280000" cy="720000"/>
          </a:xfrm>
        </p:spPr>
        <p:txBody>
          <a:bodyPr/>
          <a:lstStyle>
            <a:lvl1pPr algn="l">
              <a:defRPr/>
            </a:lvl1pPr>
          </a:lstStyle>
          <a:p>
            <a:r>
              <a:rPr lang="en-US" dirty="0"/>
              <a:t>Click to add title</a:t>
            </a:r>
            <a:endParaRPr lang="en-GB" dirty="0"/>
          </a:p>
        </p:txBody>
      </p:sp>
      <p:sp>
        <p:nvSpPr>
          <p:cNvPr id="3" name="Content Placeholder 2"/>
          <p:cNvSpPr>
            <a:spLocks noGrp="1"/>
          </p:cNvSpPr>
          <p:nvPr>
            <p:ph sz="quarter" idx="11" hasCustomPrompt="1"/>
          </p:nvPr>
        </p:nvSpPr>
        <p:spPr>
          <a:xfrm>
            <a:off x="480000" y="1800000"/>
            <a:ext cx="11280000" cy="4320000"/>
          </a:xfrm>
        </p:spPr>
        <p:txBody>
          <a:bodyPr/>
          <a:lstStyle>
            <a:lvl1pPr>
              <a:defRPr baseline="0"/>
            </a:lvl1pPr>
            <a:lvl3pPr>
              <a:defRPr/>
            </a:lvl3pPr>
            <a:lvl4pPr>
              <a:defRPr/>
            </a:lvl4pPr>
            <a:lvl5pPr>
              <a:defRPr/>
            </a:lvl5pPr>
          </a:lstStyle>
          <a:p>
            <a:pPr lvl="0"/>
            <a:r>
              <a:rPr lang="en-US" dirty="0"/>
              <a:t>Click to add bullets: press tab to promote / shift-tab to demote bullet levels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285724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sub title, content and key point box steel">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80000" y="1079500"/>
            <a:ext cx="11280000" cy="720000"/>
          </a:xfrm>
        </p:spPr>
        <p:txBody>
          <a:bodyPr/>
          <a:lstStyle>
            <a:lvl1pPr algn="l">
              <a:defRPr/>
            </a:lvl1pPr>
          </a:lstStyle>
          <a:p>
            <a:r>
              <a:rPr lang="en-US" dirty="0"/>
              <a:t>Click to add title</a:t>
            </a:r>
            <a:endParaRPr lang="en-GB" dirty="0"/>
          </a:p>
        </p:txBody>
      </p:sp>
      <p:sp>
        <p:nvSpPr>
          <p:cNvPr id="12" name="Text Placeholder 2"/>
          <p:cNvSpPr>
            <a:spLocks noGrp="1"/>
          </p:cNvSpPr>
          <p:nvPr>
            <p:ph type="body" idx="10" hasCustomPrompt="1"/>
          </p:nvPr>
        </p:nvSpPr>
        <p:spPr>
          <a:xfrm>
            <a:off x="480000" y="1800000"/>
            <a:ext cx="7200000" cy="540000"/>
          </a:xfrm>
          <a:prstGeom prst="rect">
            <a:avLst/>
          </a:prstGeom>
        </p:spPr>
        <p:txBody>
          <a:bodyPr anchor="t"/>
          <a:lstStyle>
            <a:lvl1pPr marL="0" indent="0">
              <a:buNone/>
              <a:defRPr sz="21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 title</a:t>
            </a:r>
          </a:p>
        </p:txBody>
      </p:sp>
      <p:sp>
        <p:nvSpPr>
          <p:cNvPr id="13" name="Content Placeholder 2"/>
          <p:cNvSpPr>
            <a:spLocks noGrp="1"/>
          </p:cNvSpPr>
          <p:nvPr>
            <p:ph sz="quarter" idx="11" hasCustomPrompt="1"/>
          </p:nvPr>
        </p:nvSpPr>
        <p:spPr>
          <a:xfrm>
            <a:off x="480000" y="2340000"/>
            <a:ext cx="7200000" cy="3795688"/>
          </a:xfrm>
        </p:spPr>
        <p:txBody>
          <a:bodyPr/>
          <a:lstStyle>
            <a:lvl1pPr>
              <a:defRPr/>
            </a:lvl1pPr>
            <a:lvl2pPr>
              <a:defRPr/>
            </a:lvl2pPr>
            <a:lvl3pPr>
              <a:defRPr/>
            </a:lvl3pPr>
            <a:lvl4pPr>
              <a:defRPr/>
            </a:lvl4pPr>
            <a:lvl5pPr>
              <a:defRPr/>
            </a:lvl5pPr>
          </a:lstStyle>
          <a:p>
            <a:pPr lvl="0"/>
            <a:r>
              <a:rPr lang="en-US" dirty="0"/>
              <a:t>Click to add bullets: press tab to promote / shift-tab to demote bullet levels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ext Placeholder 2"/>
          <p:cNvSpPr>
            <a:spLocks noGrp="1"/>
          </p:cNvSpPr>
          <p:nvPr>
            <p:ph type="body" idx="12" hasCustomPrompt="1"/>
          </p:nvPr>
        </p:nvSpPr>
        <p:spPr>
          <a:xfrm>
            <a:off x="8122676" y="1800000"/>
            <a:ext cx="3648000" cy="2736000"/>
          </a:xfrm>
          <a:prstGeom prst="rect">
            <a:avLst/>
          </a:prstGeom>
          <a:solidFill>
            <a:srgbClr val="39464D"/>
          </a:solidFill>
        </p:spPr>
        <p:txBody>
          <a:bodyPr lIns="108000" tIns="108000" rIns="108000" bIns="108000" anchor="t"/>
          <a:lstStyle>
            <a:lvl1pPr marL="0" indent="0">
              <a:spcBef>
                <a:spcPts val="0"/>
              </a:spcBef>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key text</a:t>
            </a:r>
          </a:p>
        </p:txBody>
      </p:sp>
    </p:spTree>
    <p:extLst>
      <p:ext uri="{BB962C8B-B14F-4D97-AF65-F5344CB8AC3E}">
        <p14:creationId xmlns:p14="http://schemas.microsoft.com/office/powerpoint/2010/main" val="9696505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80000" y="1079500"/>
            <a:ext cx="11280000" cy="720000"/>
          </a:xfrm>
        </p:spPr>
        <p:txBody>
          <a:bodyPr/>
          <a:lstStyle>
            <a:lvl1pPr algn="l">
              <a:defRPr/>
            </a:lvl1pPr>
          </a:lstStyle>
          <a:p>
            <a:r>
              <a:rPr lang="en-US" dirty="0"/>
              <a:t>Click to add title</a:t>
            </a:r>
            <a:endParaRPr lang="en-GB" dirty="0"/>
          </a:p>
        </p:txBody>
      </p:sp>
      <p:sp>
        <p:nvSpPr>
          <p:cNvPr id="4" name="Text Placeholder 2"/>
          <p:cNvSpPr>
            <a:spLocks noGrp="1"/>
          </p:cNvSpPr>
          <p:nvPr>
            <p:ph type="body" idx="10" hasCustomPrompt="1"/>
          </p:nvPr>
        </p:nvSpPr>
        <p:spPr>
          <a:xfrm>
            <a:off x="480000" y="1800000"/>
            <a:ext cx="11280000" cy="540000"/>
          </a:xfrm>
          <a:prstGeom prst="rect">
            <a:avLst/>
          </a:prstGeom>
        </p:spPr>
        <p:txBody>
          <a:bodyPr anchor="t"/>
          <a:lstStyle>
            <a:lvl1pPr marL="0" indent="0">
              <a:buNone/>
              <a:defRPr sz="21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 title</a:t>
            </a:r>
          </a:p>
        </p:txBody>
      </p:sp>
      <p:sp>
        <p:nvSpPr>
          <p:cNvPr id="8" name="Content Placeholder 2"/>
          <p:cNvSpPr>
            <a:spLocks noGrp="1"/>
          </p:cNvSpPr>
          <p:nvPr>
            <p:ph sz="quarter" idx="11" hasCustomPrompt="1"/>
          </p:nvPr>
        </p:nvSpPr>
        <p:spPr>
          <a:xfrm>
            <a:off x="480000" y="2351314"/>
            <a:ext cx="11280000" cy="3768686"/>
          </a:xfrm>
        </p:spPr>
        <p:txBody>
          <a:bodyPr/>
          <a:lstStyle>
            <a:lvl1pPr>
              <a:defRPr baseline="0"/>
            </a:lvl1pPr>
            <a:lvl3pPr>
              <a:defRPr/>
            </a:lvl3pPr>
            <a:lvl4pPr>
              <a:defRPr/>
            </a:lvl4pPr>
            <a:lvl5pPr>
              <a:defRPr/>
            </a:lvl5pPr>
          </a:lstStyle>
          <a:p>
            <a:pPr lvl="0"/>
            <a:r>
              <a:rPr lang="en-US" dirty="0"/>
              <a:t>Click to add bullets: press tab to promote / shift-tab to demote bullet levels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978025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_Title, sub title, content and 3 boxes solid">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80000" y="1079500"/>
            <a:ext cx="11280000" cy="720000"/>
          </a:xfrm>
        </p:spPr>
        <p:txBody>
          <a:bodyPr/>
          <a:lstStyle>
            <a:lvl1pPr algn="l">
              <a:defRPr/>
            </a:lvl1pPr>
          </a:lstStyle>
          <a:p>
            <a:r>
              <a:rPr lang="en-US" dirty="0"/>
              <a:t>Click to add title</a:t>
            </a:r>
            <a:endParaRPr lang="en-GB" dirty="0"/>
          </a:p>
        </p:txBody>
      </p:sp>
      <p:sp>
        <p:nvSpPr>
          <p:cNvPr id="12" name="Text Placeholder 2"/>
          <p:cNvSpPr>
            <a:spLocks noGrp="1"/>
          </p:cNvSpPr>
          <p:nvPr>
            <p:ph type="body" idx="10" hasCustomPrompt="1"/>
          </p:nvPr>
        </p:nvSpPr>
        <p:spPr>
          <a:xfrm>
            <a:off x="480000" y="1800000"/>
            <a:ext cx="7200000" cy="540000"/>
          </a:xfrm>
          <a:prstGeom prst="rect">
            <a:avLst/>
          </a:prstGeom>
        </p:spPr>
        <p:txBody>
          <a:bodyPr anchor="t"/>
          <a:lstStyle>
            <a:lvl1pPr marL="0" indent="0">
              <a:buNone/>
              <a:defRPr sz="2099" b="0">
                <a:solidFill>
                  <a:schemeClr val="accent1"/>
                </a:solidFill>
              </a:defRPr>
            </a:lvl1pPr>
            <a:lvl2pPr marL="456972" indent="0">
              <a:buNone/>
              <a:defRPr sz="1999" b="1"/>
            </a:lvl2pPr>
            <a:lvl3pPr marL="913943" indent="0">
              <a:buNone/>
              <a:defRPr sz="1799" b="1"/>
            </a:lvl3pPr>
            <a:lvl4pPr marL="1370914" indent="0">
              <a:buNone/>
              <a:defRPr sz="1599" b="1"/>
            </a:lvl4pPr>
            <a:lvl5pPr marL="1827886" indent="0">
              <a:buNone/>
              <a:defRPr sz="1599" b="1"/>
            </a:lvl5pPr>
            <a:lvl6pPr marL="2284857" indent="0">
              <a:buNone/>
              <a:defRPr sz="1599" b="1"/>
            </a:lvl6pPr>
            <a:lvl7pPr marL="2741829" indent="0">
              <a:buNone/>
              <a:defRPr sz="1599" b="1"/>
            </a:lvl7pPr>
            <a:lvl8pPr marL="3198800" indent="0">
              <a:buNone/>
              <a:defRPr sz="1599" b="1"/>
            </a:lvl8pPr>
            <a:lvl9pPr marL="3655771" indent="0">
              <a:buNone/>
              <a:defRPr sz="1599" b="1"/>
            </a:lvl9pPr>
          </a:lstStyle>
          <a:p>
            <a:pPr lvl="0"/>
            <a:r>
              <a:rPr lang="en-US" dirty="0"/>
              <a:t>Click to add sub title</a:t>
            </a:r>
          </a:p>
        </p:txBody>
      </p:sp>
      <p:sp>
        <p:nvSpPr>
          <p:cNvPr id="13" name="Content Placeholder 2"/>
          <p:cNvSpPr>
            <a:spLocks noGrp="1"/>
          </p:cNvSpPr>
          <p:nvPr>
            <p:ph sz="quarter" idx="11" hasCustomPrompt="1"/>
          </p:nvPr>
        </p:nvSpPr>
        <p:spPr>
          <a:xfrm>
            <a:off x="480000" y="2340000"/>
            <a:ext cx="7200000" cy="3795688"/>
          </a:xfrm>
        </p:spPr>
        <p:txBody>
          <a:bodyPr/>
          <a:lstStyle>
            <a:lvl1pPr>
              <a:defRPr/>
            </a:lvl1pPr>
            <a:lvl2pPr>
              <a:defRPr/>
            </a:lvl2pPr>
            <a:lvl3pPr>
              <a:defRPr/>
            </a:lvl3pPr>
            <a:lvl4pPr>
              <a:defRPr/>
            </a:lvl4pPr>
            <a:lvl5pPr>
              <a:defRPr/>
            </a:lvl5pPr>
          </a:lstStyle>
          <a:p>
            <a:pPr lvl="0"/>
            <a:r>
              <a:rPr lang="en-US" dirty="0"/>
              <a:t>Click to add bullets: press tab to promote / shift-tab to demote bullet levels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ext Placeholder 2"/>
          <p:cNvSpPr>
            <a:spLocks noGrp="1" noChangeAspect="1"/>
          </p:cNvSpPr>
          <p:nvPr>
            <p:ph type="body" idx="12" hasCustomPrompt="1"/>
          </p:nvPr>
        </p:nvSpPr>
        <p:spPr>
          <a:xfrm>
            <a:off x="9378821" y="1070327"/>
            <a:ext cx="2400000" cy="1800000"/>
          </a:xfrm>
          <a:prstGeom prst="rect">
            <a:avLst/>
          </a:prstGeom>
          <a:solidFill>
            <a:srgbClr val="39464D"/>
          </a:solidFill>
        </p:spPr>
        <p:txBody>
          <a:bodyPr lIns="108000" tIns="108000" rIns="108000" bIns="108000" anchor="t"/>
          <a:lstStyle>
            <a:lvl1pPr marL="0" indent="0">
              <a:spcBef>
                <a:spcPts val="0"/>
              </a:spcBef>
              <a:buNone/>
              <a:defRPr sz="1599" b="0">
                <a:solidFill>
                  <a:schemeClr val="bg1"/>
                </a:solidFill>
              </a:defRPr>
            </a:lvl1pPr>
            <a:lvl2pPr marL="456972" indent="0">
              <a:buNone/>
              <a:defRPr sz="1999" b="1"/>
            </a:lvl2pPr>
            <a:lvl3pPr marL="913943" indent="0">
              <a:buNone/>
              <a:defRPr sz="1799" b="1"/>
            </a:lvl3pPr>
            <a:lvl4pPr marL="1370914" indent="0">
              <a:buNone/>
              <a:defRPr sz="1599" b="1"/>
            </a:lvl4pPr>
            <a:lvl5pPr marL="1827886" indent="0">
              <a:buNone/>
              <a:defRPr sz="1599" b="1"/>
            </a:lvl5pPr>
            <a:lvl6pPr marL="2284857" indent="0">
              <a:buNone/>
              <a:defRPr sz="1599" b="1"/>
            </a:lvl6pPr>
            <a:lvl7pPr marL="2741829" indent="0">
              <a:buNone/>
              <a:defRPr sz="1599" b="1"/>
            </a:lvl7pPr>
            <a:lvl8pPr marL="3198800" indent="0">
              <a:buNone/>
              <a:defRPr sz="1599" b="1"/>
            </a:lvl8pPr>
            <a:lvl9pPr marL="3655771" indent="0">
              <a:buNone/>
              <a:defRPr sz="1599" b="1"/>
            </a:lvl9pPr>
          </a:lstStyle>
          <a:p>
            <a:pPr lvl="0"/>
            <a:r>
              <a:rPr lang="en-US" dirty="0"/>
              <a:t>Click to add key text</a:t>
            </a:r>
          </a:p>
        </p:txBody>
      </p:sp>
      <p:sp>
        <p:nvSpPr>
          <p:cNvPr id="6" name="Text Placeholder 2"/>
          <p:cNvSpPr>
            <a:spLocks noGrp="1" noChangeAspect="1"/>
          </p:cNvSpPr>
          <p:nvPr>
            <p:ph type="body" idx="13" hasCustomPrompt="1"/>
          </p:nvPr>
        </p:nvSpPr>
        <p:spPr>
          <a:xfrm>
            <a:off x="9378821" y="2949927"/>
            <a:ext cx="2400000" cy="1800000"/>
          </a:xfrm>
          <a:prstGeom prst="rect">
            <a:avLst/>
          </a:prstGeom>
          <a:solidFill>
            <a:schemeClr val="accent1"/>
          </a:solidFill>
        </p:spPr>
        <p:txBody>
          <a:bodyPr lIns="108000" tIns="108000" rIns="108000" bIns="108000" anchor="t"/>
          <a:lstStyle>
            <a:lvl1pPr marL="0" indent="0">
              <a:spcBef>
                <a:spcPts val="0"/>
              </a:spcBef>
              <a:buNone/>
              <a:defRPr sz="1599" b="0">
                <a:solidFill>
                  <a:schemeClr val="bg1"/>
                </a:solidFill>
              </a:defRPr>
            </a:lvl1pPr>
            <a:lvl2pPr marL="456972" indent="0">
              <a:buNone/>
              <a:defRPr sz="1999" b="1"/>
            </a:lvl2pPr>
            <a:lvl3pPr marL="913943" indent="0">
              <a:buNone/>
              <a:defRPr sz="1799" b="1"/>
            </a:lvl3pPr>
            <a:lvl4pPr marL="1370914" indent="0">
              <a:buNone/>
              <a:defRPr sz="1599" b="1"/>
            </a:lvl4pPr>
            <a:lvl5pPr marL="1827886" indent="0">
              <a:buNone/>
              <a:defRPr sz="1599" b="1"/>
            </a:lvl5pPr>
            <a:lvl6pPr marL="2284857" indent="0">
              <a:buNone/>
              <a:defRPr sz="1599" b="1"/>
            </a:lvl6pPr>
            <a:lvl7pPr marL="2741829" indent="0">
              <a:buNone/>
              <a:defRPr sz="1599" b="1"/>
            </a:lvl7pPr>
            <a:lvl8pPr marL="3198800" indent="0">
              <a:buNone/>
              <a:defRPr sz="1599" b="1"/>
            </a:lvl8pPr>
            <a:lvl9pPr marL="3655771" indent="0">
              <a:buNone/>
              <a:defRPr sz="1599" b="1"/>
            </a:lvl9pPr>
          </a:lstStyle>
          <a:p>
            <a:pPr lvl="0"/>
            <a:r>
              <a:rPr lang="en-US" dirty="0"/>
              <a:t>Click to add key text</a:t>
            </a:r>
          </a:p>
        </p:txBody>
      </p:sp>
      <p:sp>
        <p:nvSpPr>
          <p:cNvPr id="7" name="Text Placeholder 2"/>
          <p:cNvSpPr>
            <a:spLocks noGrp="1" noChangeAspect="1"/>
          </p:cNvSpPr>
          <p:nvPr>
            <p:ph type="body" idx="14" hasCustomPrompt="1"/>
          </p:nvPr>
        </p:nvSpPr>
        <p:spPr>
          <a:xfrm>
            <a:off x="9378821" y="4829527"/>
            <a:ext cx="2400000" cy="1800000"/>
          </a:xfrm>
          <a:prstGeom prst="rect">
            <a:avLst/>
          </a:prstGeom>
          <a:solidFill>
            <a:srgbClr val="39464D"/>
          </a:solidFill>
        </p:spPr>
        <p:txBody>
          <a:bodyPr lIns="108000" tIns="108000" rIns="108000" bIns="108000" anchor="t"/>
          <a:lstStyle>
            <a:lvl1pPr marL="0" indent="0">
              <a:spcBef>
                <a:spcPts val="0"/>
              </a:spcBef>
              <a:buNone/>
              <a:defRPr sz="1599" b="0">
                <a:solidFill>
                  <a:schemeClr val="bg1"/>
                </a:solidFill>
              </a:defRPr>
            </a:lvl1pPr>
            <a:lvl2pPr marL="456972" indent="0">
              <a:buNone/>
              <a:defRPr sz="1999" b="1"/>
            </a:lvl2pPr>
            <a:lvl3pPr marL="913943" indent="0">
              <a:buNone/>
              <a:defRPr sz="1799" b="1"/>
            </a:lvl3pPr>
            <a:lvl4pPr marL="1370914" indent="0">
              <a:buNone/>
              <a:defRPr sz="1599" b="1"/>
            </a:lvl4pPr>
            <a:lvl5pPr marL="1827886" indent="0">
              <a:buNone/>
              <a:defRPr sz="1599" b="1"/>
            </a:lvl5pPr>
            <a:lvl6pPr marL="2284857" indent="0">
              <a:buNone/>
              <a:defRPr sz="1599" b="1"/>
            </a:lvl6pPr>
            <a:lvl7pPr marL="2741829" indent="0">
              <a:buNone/>
              <a:defRPr sz="1599" b="1"/>
            </a:lvl7pPr>
            <a:lvl8pPr marL="3198800" indent="0">
              <a:buNone/>
              <a:defRPr sz="1599" b="1"/>
            </a:lvl8pPr>
            <a:lvl9pPr marL="3655771" indent="0">
              <a:buNone/>
              <a:defRPr sz="1599" b="1"/>
            </a:lvl9pPr>
          </a:lstStyle>
          <a:p>
            <a:pPr lvl="0"/>
            <a:r>
              <a:rPr lang="en-US" dirty="0"/>
              <a:t>Click to add key text</a:t>
            </a:r>
          </a:p>
        </p:txBody>
      </p:sp>
    </p:spTree>
    <p:extLst>
      <p:ext uri="{BB962C8B-B14F-4D97-AF65-F5344CB8AC3E}">
        <p14:creationId xmlns:p14="http://schemas.microsoft.com/office/powerpoint/2010/main" val="28330181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9273412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327605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7582703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8416625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10/29/2025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5888299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10/29/2025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064716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789EF5-3FD9-4423-A9E8-B67B4E902E9B}"/>
              </a:ext>
            </a:extLst>
          </p:cNvPr>
          <p:cNvSpPr>
            <a:spLocks noGrp="1"/>
          </p:cNvSpPr>
          <p:nvPr>
            <p:ph type="title"/>
          </p:nvPr>
        </p:nvSpPr>
        <p:spPr/>
        <p:txBody>
          <a:bodyPr rtlCol="0"/>
          <a:lstStyle/>
          <a:p>
            <a:pPr rtl="0"/>
            <a:r>
              <a:rPr lang="en-US" noProof="0"/>
              <a:t>Click to edit Master title style</a:t>
            </a:r>
            <a:endParaRPr lang="it-IT" noProof="0" dirty="0"/>
          </a:p>
        </p:txBody>
      </p:sp>
      <p:sp>
        <p:nvSpPr>
          <p:cNvPr id="3" name="Segnaposto data 2">
            <a:extLst>
              <a:ext uri="{FF2B5EF4-FFF2-40B4-BE49-F238E27FC236}">
                <a16:creationId xmlns:a16="http://schemas.microsoft.com/office/drawing/2014/main" id="{030D7191-31B4-440E-A4E9-F412FA55824C}"/>
              </a:ext>
            </a:extLst>
          </p:cNvPr>
          <p:cNvSpPr>
            <a:spLocks noGrp="1"/>
          </p:cNvSpPr>
          <p:nvPr>
            <p:ph type="dt" sz="half" idx="10"/>
          </p:nvPr>
        </p:nvSpPr>
        <p:spPr/>
        <p:txBody>
          <a:bodyPr rtlCol="0"/>
          <a:lstStyle/>
          <a:p>
            <a:pPr rtl="0"/>
            <a:fld id="{010955A7-A413-4EB5-84F6-BEFAE8BC708A}" type="datetime1">
              <a:rPr lang="it-IT" noProof="0" smtClean="0"/>
              <a:t>29/10/2025</a:t>
            </a:fld>
            <a:endParaRPr lang="it-IT" noProof="0" dirty="0"/>
          </a:p>
        </p:txBody>
      </p:sp>
      <p:sp>
        <p:nvSpPr>
          <p:cNvPr id="4" name="Segnaposto piè di pagina 3">
            <a:extLst>
              <a:ext uri="{FF2B5EF4-FFF2-40B4-BE49-F238E27FC236}">
                <a16:creationId xmlns:a16="http://schemas.microsoft.com/office/drawing/2014/main" id="{8EC85CB6-0880-4BF0-8E98-291E70C71377}"/>
              </a:ext>
            </a:extLst>
          </p:cNvPr>
          <p:cNvSpPr>
            <a:spLocks noGrp="1"/>
          </p:cNvSpPr>
          <p:nvPr>
            <p:ph type="ftr" sz="quarter" idx="11"/>
          </p:nvPr>
        </p:nvSpPr>
        <p:spPr/>
        <p:txBody>
          <a:bodyPr rtlCol="0"/>
          <a:lstStyle/>
          <a:p>
            <a:pPr rtl="0"/>
            <a:endParaRPr lang="it-IT" noProof="0" dirty="0"/>
          </a:p>
        </p:txBody>
      </p:sp>
      <p:sp>
        <p:nvSpPr>
          <p:cNvPr id="5" name="Segnaposto numero diapositiva 4">
            <a:extLst>
              <a:ext uri="{FF2B5EF4-FFF2-40B4-BE49-F238E27FC236}">
                <a16:creationId xmlns:a16="http://schemas.microsoft.com/office/drawing/2014/main" id="{BE4A5E74-F26F-4C7A-BED1-6EE66C0B3A54}"/>
              </a:ext>
            </a:extLst>
          </p:cNvPr>
          <p:cNvSpPr>
            <a:spLocks noGrp="1"/>
          </p:cNvSpPr>
          <p:nvPr>
            <p:ph type="sldNum" sz="quarter" idx="12"/>
          </p:nvPr>
        </p:nvSpPr>
        <p:spPr/>
        <p:txBody>
          <a:bodyPr rtlCol="0"/>
          <a:lstStyle/>
          <a:p>
            <a:pPr rtl="0"/>
            <a:fld id="{82EE24B5-652C-4DB5-B7C3-B5BBEC1280B1}" type="slidenum">
              <a:rPr lang="it-IT" noProof="0" smtClean="0"/>
              <a:t>‹#›</a:t>
            </a:fld>
            <a:endParaRPr lang="it-IT" noProof="0" dirty="0"/>
          </a:p>
        </p:txBody>
      </p:sp>
    </p:spTree>
    <p:extLst>
      <p:ext uri="{BB962C8B-B14F-4D97-AF65-F5344CB8AC3E}">
        <p14:creationId xmlns:p14="http://schemas.microsoft.com/office/powerpoint/2010/main" val="36919032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10/29/2025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0380454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1538201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0919467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3705337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1525500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655C546-684A-45B9-8890-66DC55DF7D06}"/>
              </a:ext>
            </a:extLst>
          </p:cNvPr>
          <p:cNvSpPr>
            <a:spLocks noGrp="1"/>
          </p:cNvSpPr>
          <p:nvPr>
            <p:ph type="dt" sz="half" idx="10"/>
          </p:nvPr>
        </p:nvSpPr>
        <p:spPr/>
        <p:txBody>
          <a:bodyPr rtlCol="0"/>
          <a:lstStyle/>
          <a:p>
            <a:pPr rtl="0"/>
            <a:fld id="{111E9B2E-A444-49A7-A94C-64F8B2DD6934}" type="datetime1">
              <a:rPr lang="it-IT" noProof="0" smtClean="0"/>
              <a:t>29/10/2025</a:t>
            </a:fld>
            <a:endParaRPr lang="it-IT" noProof="0" dirty="0"/>
          </a:p>
        </p:txBody>
      </p:sp>
      <p:sp>
        <p:nvSpPr>
          <p:cNvPr id="3" name="Segnaposto piè di pagina 2">
            <a:extLst>
              <a:ext uri="{FF2B5EF4-FFF2-40B4-BE49-F238E27FC236}">
                <a16:creationId xmlns:a16="http://schemas.microsoft.com/office/drawing/2014/main" id="{4543EBDF-D696-42F7-B962-56F5FEE120CC}"/>
              </a:ext>
            </a:extLst>
          </p:cNvPr>
          <p:cNvSpPr>
            <a:spLocks noGrp="1"/>
          </p:cNvSpPr>
          <p:nvPr>
            <p:ph type="ftr" sz="quarter" idx="11"/>
          </p:nvPr>
        </p:nvSpPr>
        <p:spPr/>
        <p:txBody>
          <a:bodyPr rtlCol="0"/>
          <a:lstStyle/>
          <a:p>
            <a:pPr rtl="0"/>
            <a:endParaRPr lang="it-IT" noProof="0" dirty="0"/>
          </a:p>
        </p:txBody>
      </p:sp>
      <p:sp>
        <p:nvSpPr>
          <p:cNvPr id="4" name="Segnaposto numero diapositiva 3">
            <a:extLst>
              <a:ext uri="{FF2B5EF4-FFF2-40B4-BE49-F238E27FC236}">
                <a16:creationId xmlns:a16="http://schemas.microsoft.com/office/drawing/2014/main" id="{6789D77E-1675-4F9D-9113-B274CB0E87FA}"/>
              </a:ext>
            </a:extLst>
          </p:cNvPr>
          <p:cNvSpPr>
            <a:spLocks noGrp="1"/>
          </p:cNvSpPr>
          <p:nvPr>
            <p:ph type="sldNum" sz="quarter" idx="12"/>
          </p:nvPr>
        </p:nvSpPr>
        <p:spPr/>
        <p:txBody>
          <a:bodyPr rtlCol="0"/>
          <a:lstStyle/>
          <a:p>
            <a:pPr rtl="0"/>
            <a:fld id="{82EE24B5-652C-4DB5-B7C3-B5BBEC1280B1}" type="slidenum">
              <a:rPr lang="it-IT" noProof="0" smtClean="0"/>
              <a:t>‹#›</a:t>
            </a:fld>
            <a:endParaRPr lang="it-IT" noProof="0" dirty="0"/>
          </a:p>
        </p:txBody>
      </p:sp>
    </p:spTree>
    <p:extLst>
      <p:ext uri="{BB962C8B-B14F-4D97-AF65-F5344CB8AC3E}">
        <p14:creationId xmlns:p14="http://schemas.microsoft.com/office/powerpoint/2010/main" val="274602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88E9C90-06AB-49B5-9970-F5791DE93A41}"/>
              </a:ext>
            </a:extLst>
          </p:cNvPr>
          <p:cNvSpPr>
            <a:spLocks noGrp="1"/>
          </p:cNvSpPr>
          <p:nvPr>
            <p:ph type="title"/>
          </p:nvPr>
        </p:nvSpPr>
        <p:spPr>
          <a:xfrm>
            <a:off x="839788" y="457200"/>
            <a:ext cx="3932237" cy="1600200"/>
          </a:xfrm>
        </p:spPr>
        <p:txBody>
          <a:bodyPr rtlCol="0" anchor="b"/>
          <a:lstStyle>
            <a:lvl1pPr>
              <a:defRPr sz="3200"/>
            </a:lvl1pPr>
          </a:lstStyle>
          <a:p>
            <a:pPr rtl="0"/>
            <a:r>
              <a:rPr lang="en-US" noProof="0"/>
              <a:t>Click to edit Master title style</a:t>
            </a:r>
            <a:endParaRPr lang="it-IT" noProof="0" dirty="0"/>
          </a:p>
        </p:txBody>
      </p:sp>
      <p:sp>
        <p:nvSpPr>
          <p:cNvPr id="3" name="Segnaposto contenuto 2">
            <a:extLst>
              <a:ext uri="{FF2B5EF4-FFF2-40B4-BE49-F238E27FC236}">
                <a16:creationId xmlns:a16="http://schemas.microsoft.com/office/drawing/2014/main" id="{EFFB0071-932D-4CA0-92FB-A6E75AC85569}"/>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it-IT" noProof="0" dirty="0"/>
          </a:p>
        </p:txBody>
      </p:sp>
      <p:sp>
        <p:nvSpPr>
          <p:cNvPr id="4" name="Segnaposto testo 3">
            <a:extLst>
              <a:ext uri="{FF2B5EF4-FFF2-40B4-BE49-F238E27FC236}">
                <a16:creationId xmlns:a16="http://schemas.microsoft.com/office/drawing/2014/main" id="{71C8D9F5-8B70-4BDD-9CB5-BBF87CF5535C}"/>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noProof="0"/>
              <a:t>Click to edit Master text styles</a:t>
            </a:r>
          </a:p>
        </p:txBody>
      </p:sp>
      <p:sp>
        <p:nvSpPr>
          <p:cNvPr id="5" name="Segnaposto data 4">
            <a:extLst>
              <a:ext uri="{FF2B5EF4-FFF2-40B4-BE49-F238E27FC236}">
                <a16:creationId xmlns:a16="http://schemas.microsoft.com/office/drawing/2014/main" id="{7989DE91-7A80-4682-9D32-2CD41DEFB7B2}"/>
              </a:ext>
            </a:extLst>
          </p:cNvPr>
          <p:cNvSpPr>
            <a:spLocks noGrp="1"/>
          </p:cNvSpPr>
          <p:nvPr>
            <p:ph type="dt" sz="half" idx="10"/>
          </p:nvPr>
        </p:nvSpPr>
        <p:spPr/>
        <p:txBody>
          <a:bodyPr rtlCol="0"/>
          <a:lstStyle/>
          <a:p>
            <a:pPr rtl="0"/>
            <a:fld id="{2F25B484-9F87-422A-B8FD-B295ACB29392}" type="datetime1">
              <a:rPr lang="it-IT" noProof="0" smtClean="0"/>
              <a:t>29/10/2025</a:t>
            </a:fld>
            <a:endParaRPr lang="it-IT" noProof="0" dirty="0"/>
          </a:p>
        </p:txBody>
      </p:sp>
      <p:sp>
        <p:nvSpPr>
          <p:cNvPr id="6" name="Segnaposto piè di pagina 5">
            <a:extLst>
              <a:ext uri="{FF2B5EF4-FFF2-40B4-BE49-F238E27FC236}">
                <a16:creationId xmlns:a16="http://schemas.microsoft.com/office/drawing/2014/main" id="{7B9E2482-2E7D-4868-95A7-4A55B40FECE1}"/>
              </a:ext>
            </a:extLst>
          </p:cNvPr>
          <p:cNvSpPr>
            <a:spLocks noGrp="1"/>
          </p:cNvSpPr>
          <p:nvPr>
            <p:ph type="ftr" sz="quarter" idx="11"/>
          </p:nvPr>
        </p:nvSpPr>
        <p:spPr/>
        <p:txBody>
          <a:bodyPr rtlCol="0"/>
          <a:lstStyle/>
          <a:p>
            <a:pPr rtl="0"/>
            <a:endParaRPr lang="it-IT" noProof="0" dirty="0"/>
          </a:p>
        </p:txBody>
      </p:sp>
      <p:sp>
        <p:nvSpPr>
          <p:cNvPr id="7" name="Segnaposto numero diapositiva 6">
            <a:extLst>
              <a:ext uri="{FF2B5EF4-FFF2-40B4-BE49-F238E27FC236}">
                <a16:creationId xmlns:a16="http://schemas.microsoft.com/office/drawing/2014/main" id="{1F4E84CF-C3E5-4475-84C7-21CBAC064B74}"/>
              </a:ext>
            </a:extLst>
          </p:cNvPr>
          <p:cNvSpPr>
            <a:spLocks noGrp="1"/>
          </p:cNvSpPr>
          <p:nvPr>
            <p:ph type="sldNum" sz="quarter" idx="12"/>
          </p:nvPr>
        </p:nvSpPr>
        <p:spPr/>
        <p:txBody>
          <a:bodyPr rtlCol="0"/>
          <a:lstStyle/>
          <a:p>
            <a:pPr rtl="0"/>
            <a:fld id="{82EE24B5-652C-4DB5-B7C3-B5BBEC1280B1}" type="slidenum">
              <a:rPr lang="it-IT" noProof="0" smtClean="0"/>
              <a:t>‹#›</a:t>
            </a:fld>
            <a:endParaRPr lang="it-IT" noProof="0" dirty="0"/>
          </a:p>
        </p:txBody>
      </p:sp>
    </p:spTree>
    <p:extLst>
      <p:ext uri="{BB962C8B-B14F-4D97-AF65-F5344CB8AC3E}">
        <p14:creationId xmlns:p14="http://schemas.microsoft.com/office/powerpoint/2010/main" val="2962625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90E0AA-5363-4861-AB6B-0E4D34D74B92}"/>
              </a:ext>
            </a:extLst>
          </p:cNvPr>
          <p:cNvSpPr>
            <a:spLocks noGrp="1"/>
          </p:cNvSpPr>
          <p:nvPr>
            <p:ph type="title"/>
          </p:nvPr>
        </p:nvSpPr>
        <p:spPr>
          <a:xfrm>
            <a:off x="839788" y="457200"/>
            <a:ext cx="3932237" cy="1600200"/>
          </a:xfrm>
        </p:spPr>
        <p:txBody>
          <a:bodyPr rtlCol="0" anchor="b"/>
          <a:lstStyle>
            <a:lvl1pPr>
              <a:defRPr sz="3200"/>
            </a:lvl1pPr>
          </a:lstStyle>
          <a:p>
            <a:pPr rtl="0"/>
            <a:r>
              <a:rPr lang="en-US" noProof="0"/>
              <a:t>Click to edit Master title style</a:t>
            </a:r>
            <a:endParaRPr lang="it-IT" noProof="0" dirty="0"/>
          </a:p>
        </p:txBody>
      </p:sp>
      <p:sp>
        <p:nvSpPr>
          <p:cNvPr id="3" name="Segnaposto immagine 2">
            <a:extLst>
              <a:ext uri="{FF2B5EF4-FFF2-40B4-BE49-F238E27FC236}">
                <a16:creationId xmlns:a16="http://schemas.microsoft.com/office/drawing/2014/main" id="{8D44B7CE-2038-4CCA-AA8A-D03DE5FD956E}"/>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noProof="0"/>
              <a:t>Click icon to add picture</a:t>
            </a:r>
            <a:endParaRPr lang="it-IT" noProof="0" dirty="0"/>
          </a:p>
        </p:txBody>
      </p:sp>
      <p:sp>
        <p:nvSpPr>
          <p:cNvPr id="4" name="Segnaposto testo 3">
            <a:extLst>
              <a:ext uri="{FF2B5EF4-FFF2-40B4-BE49-F238E27FC236}">
                <a16:creationId xmlns:a16="http://schemas.microsoft.com/office/drawing/2014/main" id="{EA79774D-36EB-4201-B1AC-922DD2E06640}"/>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noProof="0"/>
              <a:t>Click to edit Master text styles</a:t>
            </a:r>
          </a:p>
        </p:txBody>
      </p:sp>
      <p:sp>
        <p:nvSpPr>
          <p:cNvPr id="5" name="Segnaposto data 4">
            <a:extLst>
              <a:ext uri="{FF2B5EF4-FFF2-40B4-BE49-F238E27FC236}">
                <a16:creationId xmlns:a16="http://schemas.microsoft.com/office/drawing/2014/main" id="{CAD1E234-1CB2-41A0-B40D-7E7F160CBA11}"/>
              </a:ext>
            </a:extLst>
          </p:cNvPr>
          <p:cNvSpPr>
            <a:spLocks noGrp="1"/>
          </p:cNvSpPr>
          <p:nvPr>
            <p:ph type="dt" sz="half" idx="10"/>
          </p:nvPr>
        </p:nvSpPr>
        <p:spPr/>
        <p:txBody>
          <a:bodyPr rtlCol="0"/>
          <a:lstStyle/>
          <a:p>
            <a:pPr rtl="0"/>
            <a:fld id="{10F15F99-EE70-4572-A6F7-2ED4B9E4803A}" type="datetime1">
              <a:rPr lang="it-IT" noProof="0" smtClean="0"/>
              <a:t>29/10/2025</a:t>
            </a:fld>
            <a:endParaRPr lang="it-IT" noProof="0" dirty="0"/>
          </a:p>
        </p:txBody>
      </p:sp>
      <p:sp>
        <p:nvSpPr>
          <p:cNvPr id="6" name="Segnaposto piè di pagina 5">
            <a:extLst>
              <a:ext uri="{FF2B5EF4-FFF2-40B4-BE49-F238E27FC236}">
                <a16:creationId xmlns:a16="http://schemas.microsoft.com/office/drawing/2014/main" id="{99FD472E-6334-4051-B4D9-6361A819F792}"/>
              </a:ext>
            </a:extLst>
          </p:cNvPr>
          <p:cNvSpPr>
            <a:spLocks noGrp="1"/>
          </p:cNvSpPr>
          <p:nvPr>
            <p:ph type="ftr" sz="quarter" idx="11"/>
          </p:nvPr>
        </p:nvSpPr>
        <p:spPr/>
        <p:txBody>
          <a:bodyPr rtlCol="0"/>
          <a:lstStyle/>
          <a:p>
            <a:pPr rtl="0"/>
            <a:endParaRPr lang="it-IT" noProof="0" dirty="0"/>
          </a:p>
        </p:txBody>
      </p:sp>
      <p:sp>
        <p:nvSpPr>
          <p:cNvPr id="7" name="Segnaposto numero diapositiva 6">
            <a:extLst>
              <a:ext uri="{FF2B5EF4-FFF2-40B4-BE49-F238E27FC236}">
                <a16:creationId xmlns:a16="http://schemas.microsoft.com/office/drawing/2014/main" id="{192384B9-6290-4070-B7D1-A105B27F0CB0}"/>
              </a:ext>
            </a:extLst>
          </p:cNvPr>
          <p:cNvSpPr>
            <a:spLocks noGrp="1"/>
          </p:cNvSpPr>
          <p:nvPr>
            <p:ph type="sldNum" sz="quarter" idx="12"/>
          </p:nvPr>
        </p:nvSpPr>
        <p:spPr/>
        <p:txBody>
          <a:bodyPr rtlCol="0"/>
          <a:lstStyle/>
          <a:p>
            <a:pPr rtl="0"/>
            <a:fld id="{82EE24B5-652C-4DB5-B7C3-B5BBEC1280B1}" type="slidenum">
              <a:rPr lang="it-IT" noProof="0" smtClean="0"/>
              <a:t>‹#›</a:t>
            </a:fld>
            <a:endParaRPr lang="it-IT" noProof="0" dirty="0"/>
          </a:p>
        </p:txBody>
      </p:sp>
    </p:spTree>
    <p:extLst>
      <p:ext uri="{BB962C8B-B14F-4D97-AF65-F5344CB8AC3E}">
        <p14:creationId xmlns:p14="http://schemas.microsoft.com/office/powerpoint/2010/main" val="2367443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6" Type="http://schemas.openxmlformats.org/officeDocument/2006/relationships/theme" Target="../theme/theme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C9CEC732-0DE2-456B-92A1-84321C9BDC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it-IT" noProof="0" dirty="0"/>
              <a:t>Fare clic per modificare lo stile del titolo dello schema</a:t>
            </a:r>
          </a:p>
        </p:txBody>
      </p:sp>
      <p:sp>
        <p:nvSpPr>
          <p:cNvPr id="3" name="Segnaposto testo 2">
            <a:extLst>
              <a:ext uri="{FF2B5EF4-FFF2-40B4-BE49-F238E27FC236}">
                <a16:creationId xmlns:a16="http://schemas.microsoft.com/office/drawing/2014/main" id="{DA816A5B-B156-4DC3-B18E-14F3E59A64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a:extLst>
              <a:ext uri="{FF2B5EF4-FFF2-40B4-BE49-F238E27FC236}">
                <a16:creationId xmlns:a16="http://schemas.microsoft.com/office/drawing/2014/main" id="{FDB0252E-67CD-4B33-849F-7B1449CF27D0}"/>
              </a:ext>
            </a:extLst>
          </p:cNvPr>
          <p:cNvSpPr>
            <a:spLocks noGrp="1"/>
          </p:cNvSpPr>
          <p:nvPr>
            <p:ph type="dt" sz="half" idx="2"/>
          </p:nvPr>
        </p:nvSpPr>
        <p:spPr>
          <a:xfrm>
            <a:off x="838200" y="617490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1A009F83-7AE1-4DA3-9399-36A90106A52B}" type="datetime1">
              <a:rPr lang="it-IT" noProof="0" smtClean="0"/>
              <a:t>29/10/2025</a:t>
            </a:fld>
            <a:endParaRPr lang="it-IT" noProof="0" dirty="0"/>
          </a:p>
        </p:txBody>
      </p:sp>
      <p:sp>
        <p:nvSpPr>
          <p:cNvPr id="5" name="Segnaposto piè di pagina 4">
            <a:extLst>
              <a:ext uri="{FF2B5EF4-FFF2-40B4-BE49-F238E27FC236}">
                <a16:creationId xmlns:a16="http://schemas.microsoft.com/office/drawing/2014/main" id="{DC620AD2-E3F8-48CB-8B72-B0945DF5348A}"/>
              </a:ext>
            </a:extLst>
          </p:cNvPr>
          <p:cNvSpPr>
            <a:spLocks noGrp="1"/>
          </p:cNvSpPr>
          <p:nvPr>
            <p:ph type="ftr" sz="quarter" idx="3"/>
          </p:nvPr>
        </p:nvSpPr>
        <p:spPr>
          <a:xfrm>
            <a:off x="4038600" y="617490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it-IT" noProof="0" dirty="0"/>
          </a:p>
        </p:txBody>
      </p:sp>
      <p:sp>
        <p:nvSpPr>
          <p:cNvPr id="10" name="Ovale 9">
            <a:extLst>
              <a:ext uri="{FF2B5EF4-FFF2-40B4-BE49-F238E27FC236}">
                <a16:creationId xmlns:a16="http://schemas.microsoft.com/office/drawing/2014/main" id="{5A5F3BCF-F6FD-4DFF-B0B4-9892C9389344}"/>
              </a:ext>
            </a:extLst>
          </p:cNvPr>
          <p:cNvSpPr/>
          <p:nvPr userDrawn="1"/>
        </p:nvSpPr>
        <p:spPr>
          <a:xfrm>
            <a:off x="11562237" y="6227432"/>
            <a:ext cx="266400" cy="26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0"/>
            <a:endParaRPr lang="it-IT" noProof="0" dirty="0"/>
          </a:p>
        </p:txBody>
      </p:sp>
      <p:sp>
        <p:nvSpPr>
          <p:cNvPr id="6" name="Segnaposto numero diapositiva 5">
            <a:extLst>
              <a:ext uri="{FF2B5EF4-FFF2-40B4-BE49-F238E27FC236}">
                <a16:creationId xmlns:a16="http://schemas.microsoft.com/office/drawing/2014/main" id="{D15DEFFD-817B-43EC-86F0-34DEA2BA5EEB}"/>
              </a:ext>
            </a:extLst>
          </p:cNvPr>
          <p:cNvSpPr>
            <a:spLocks noGrp="1"/>
          </p:cNvSpPr>
          <p:nvPr>
            <p:ph type="sldNum" sz="quarter" idx="4"/>
          </p:nvPr>
        </p:nvSpPr>
        <p:spPr>
          <a:xfrm>
            <a:off x="11468844" y="6174902"/>
            <a:ext cx="357116" cy="365125"/>
          </a:xfrm>
          <a:prstGeom prst="rect">
            <a:avLst/>
          </a:prstGeom>
        </p:spPr>
        <p:txBody>
          <a:bodyPr vert="horz" lIns="91440" tIns="45720" rIns="91440" bIns="45720" rtlCol="0" anchor="ctr"/>
          <a:lstStyle>
            <a:lvl1pPr algn="r">
              <a:defRPr sz="900" i="1">
                <a:solidFill>
                  <a:schemeClr val="tx2">
                    <a:alpha val="70000"/>
                  </a:schemeClr>
                </a:solidFill>
              </a:defRPr>
            </a:lvl1pPr>
          </a:lstStyle>
          <a:p>
            <a:fld id="{82EE24B5-652C-4DB5-B7C3-B5BBEC1280B1}" type="slidenum">
              <a:rPr lang="it-IT" noProof="0" smtClean="0"/>
              <a:pPr/>
              <a:t>‹#›</a:t>
            </a:fld>
            <a:endParaRPr lang="it-IT" noProof="0" dirty="0"/>
          </a:p>
        </p:txBody>
      </p:sp>
    </p:spTree>
    <p:extLst>
      <p:ext uri="{BB962C8B-B14F-4D97-AF65-F5344CB8AC3E}">
        <p14:creationId xmlns:p14="http://schemas.microsoft.com/office/powerpoint/2010/main" val="36641015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9" r:id="rId10"/>
    <p:sldLayoutId id="2147483661" r:id="rId11"/>
  </p:sldLayoutIdLst>
  <p:hf hdr="0" ftr="0" dt="0"/>
  <p:txStyles>
    <p:titleStyle>
      <a:lvl1pPr algn="l" defTabSz="914400" rtl="0" eaLnBrk="1" latinLnBrk="0" hangingPunct="1">
        <a:lnSpc>
          <a:spcPct val="90000"/>
        </a:lnSpc>
        <a:spcBef>
          <a:spcPct val="0"/>
        </a:spcBef>
        <a:buNone/>
        <a:defRPr sz="3200" b="1" kern="1200">
          <a:solidFill>
            <a:schemeClr val="accent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 name="Group 43"/>
          <p:cNvGrpSpPr/>
          <p:nvPr/>
        </p:nvGrpSpPr>
        <p:grpSpPr>
          <a:xfrm>
            <a:off x="211015" y="0"/>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1ED6D78-AB02-7244-966E-D5F4FEE2FFE9}" type="datetime1">
              <a:rPr lang="it-IT" smtClean="0"/>
              <a:t>29/10/2025</a:t>
            </a:fld>
            <a:endParaRPr lang="it-IT"/>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it-IT"/>
              <a:t>Lug. 2020 - Francesco Castelli</a:t>
            </a: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8FE7B76E-65CF-8649-BFAB-B6AD26B71DD0}" type="slidenum">
              <a:rPr lang="it-IT" smtClean="0"/>
              <a:t>‹#›</a:t>
            </a:fld>
            <a:endParaRPr lang="it-IT"/>
          </a:p>
        </p:txBody>
      </p:sp>
      <p:sp>
        <p:nvSpPr>
          <p:cNvPr id="18" name="Rettangolo 17">
            <a:extLst>
              <a:ext uri="{FF2B5EF4-FFF2-40B4-BE49-F238E27FC236}">
                <a16:creationId xmlns:a16="http://schemas.microsoft.com/office/drawing/2014/main" id="{C5AB5D2A-6411-BA46-A422-AC0A1455DEB1}"/>
              </a:ext>
            </a:extLst>
          </p:cNvPr>
          <p:cNvSpPr/>
          <p:nvPr userDrawn="1"/>
        </p:nvSpPr>
        <p:spPr>
          <a:xfrm>
            <a:off x="9714273" y="105226"/>
            <a:ext cx="1194477" cy="504374"/>
          </a:xfrm>
          <a:prstGeom prst="rect">
            <a:avLst/>
          </a:prstGeom>
          <a:blipFill dpi="0" rotWithShape="1">
            <a:blip r:embed="rId18"/>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306640890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Lst>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10/29/2025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6122656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37898457-4108-4116-B9E8-25D6AB39F8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2836D64-0221-4C9C-A9F6-1CF92C701F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BA4482F-27C5-4ECC-85DF-B43950BFF4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513727-3213-4FEF-BEE5-59C0533EDE6D}" type="datetimeFigureOut">
              <a:rPr lang="it-IT" smtClean="0"/>
              <a:t>29/10/2025</a:t>
            </a:fld>
            <a:endParaRPr lang="it-IT"/>
          </a:p>
        </p:txBody>
      </p:sp>
      <p:sp>
        <p:nvSpPr>
          <p:cNvPr id="5" name="Segnaposto piè di pagina 4">
            <a:extLst>
              <a:ext uri="{FF2B5EF4-FFF2-40B4-BE49-F238E27FC236}">
                <a16:creationId xmlns:a16="http://schemas.microsoft.com/office/drawing/2014/main" id="{5C172E67-EFAF-46A5-ACA7-8E6571E3F6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82266DF3-6447-4235-9B43-22590221F4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587738-E4ED-4714-A1E8-8947FFAE990D}" type="slidenum">
              <a:rPr lang="it-IT" smtClean="0"/>
              <a:t>‹#›</a:t>
            </a:fld>
            <a:endParaRPr lang="it-IT"/>
          </a:p>
        </p:txBody>
      </p:sp>
    </p:spTree>
    <p:extLst>
      <p:ext uri="{BB962C8B-B14F-4D97-AF65-F5344CB8AC3E}">
        <p14:creationId xmlns:p14="http://schemas.microsoft.com/office/powerpoint/2010/main" val="1162262200"/>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10/29/2025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78162078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34.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34.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34.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34.xml"/><Relationship Id="rId5" Type="http://schemas.openxmlformats.org/officeDocument/2006/relationships/image" Target="../media/image16.emf"/><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png"/><Relationship Id="rId7" Type="http://schemas.openxmlformats.org/officeDocument/2006/relationships/diagramColors" Target="../diagrams/colors1.xml"/><Relationship Id="rId2" Type="http://schemas.openxmlformats.org/officeDocument/2006/relationships/image" Target="../media/image12.jpg"/><Relationship Id="rId1" Type="http://schemas.openxmlformats.org/officeDocument/2006/relationships/slideLayout" Target="../slideLayouts/slideLayout3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3.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8.png"/><Relationship Id="rId2" Type="http://schemas.openxmlformats.org/officeDocument/2006/relationships/hyperlink" Target="http://www.google.it/url?sa=i&amp;rct=j&amp;q=&amp;esrc=s&amp;source=images&amp;cd=&amp;cad=rja&amp;uact=8&amp;ved=0ahUKEwjJ4Nf925PNAhUDJMAKHQI8DD4QjRwIBw&amp;url=http://www.denverdatarecovery.net/&amp;bvm=bv.123664746,d.ZGg&amp;psig=AFQjCNFHp6DAWi4oyFozZTl13le2MU2ibw&amp;ust=1465313382968879" TargetMode="External"/><Relationship Id="rId1" Type="http://schemas.openxmlformats.org/officeDocument/2006/relationships/slideLayout" Target="../slideLayouts/slideLayout52.xml"/><Relationship Id="rId6" Type="http://schemas.openxmlformats.org/officeDocument/2006/relationships/image" Target="../media/image27.png"/><Relationship Id="rId5" Type="http://schemas.openxmlformats.org/officeDocument/2006/relationships/image" Target="../media/image20.jpe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2.jpeg"/><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7.png"/><Relationship Id="rId1" Type="http://schemas.openxmlformats.org/officeDocument/2006/relationships/slideLayout" Target="../slideLayouts/slideLayout50.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0.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2.jpeg"/><Relationship Id="rId1" Type="http://schemas.openxmlformats.org/officeDocument/2006/relationships/slideLayout" Target="../slideLayouts/slideLayout50.xml"/></Relationships>
</file>

<file path=ppt/slides/_rels/slide4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0.xml"/></Relationships>
</file>

<file path=ppt/slides/_rels/slide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0.xml"/></Relationships>
</file>

<file path=ppt/slides/_rels/slide4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2.png"/><Relationship Id="rId1" Type="http://schemas.openxmlformats.org/officeDocument/2006/relationships/slideLayout" Target="../slideLayouts/slideLayout50.xml"/></Relationships>
</file>

<file path=ppt/slides/_rels/slide4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0.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2.jpeg"/><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4.png"/><Relationship Id="rId1" Type="http://schemas.openxmlformats.org/officeDocument/2006/relationships/slideLayout" Target="../slideLayouts/slideLayout53.xml"/></Relationships>
</file>

<file path=ppt/slides/_rels/slide5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3.xml"/></Relationships>
</file>

<file path=ppt/slides/_rels/slide5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3.xml"/></Relationships>
</file>

<file path=ppt/slides/_rels/slide5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3" Type="http://schemas.openxmlformats.org/officeDocument/2006/relationships/hyperlink" Target="https://dejure.it/#/ricerca/fonti_documento?idDatabank=10&amp;idDocMaster=166331&amp;idUnitaDoc=830383&amp;nVigUnitaDoc=1&amp;docIdx=1&amp;isCorrelazioniSearch=true&amp;correlatoA=Giurisprudenza" TargetMode="External"/><Relationship Id="rId2" Type="http://schemas.openxmlformats.org/officeDocument/2006/relationships/image" Target="../media/image20.jpeg"/><Relationship Id="rId1" Type="http://schemas.openxmlformats.org/officeDocument/2006/relationships/slideLayout" Target="../slideLayouts/slideLayout53.xml"/><Relationship Id="rId5" Type="http://schemas.openxmlformats.org/officeDocument/2006/relationships/hyperlink" Target="https://dejure.it/#/ricerca/fonti_documento?idDatabank=10&amp;idDocMaster=166331&amp;idUnitaDoc=828217&amp;nVigUnitaDoc=1&amp;docIdx=1&amp;isCorrelazioniSearch=true&amp;correlatoA=Giurisprudenza" TargetMode="External"/><Relationship Id="rId4" Type="http://schemas.openxmlformats.org/officeDocument/2006/relationships/hyperlink" Target="https://dejure.it/#/ricerca/fonti_documento?idDatabank=7&amp;idDocMaster=7814412&amp;idUnitaDoc=39442273&amp;nVigUnitaDoc=1&amp;docIdx=1&amp;isCorrelazioniSearch=true&amp;correlatoA=Giurisprudenza"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1.xml"/></Relationships>
</file>

<file path=ppt/slides/_rels/slide5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5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5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40.png"/></Relationships>
</file>

<file path=ppt/slides/_rels/slide6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3.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5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43.png"/></Relationships>
</file>

<file path=ppt/slides/_rels/slide7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3B3F12F-AE30-321C-560B-E06E5938DB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3716000" cy="6858000"/>
          </a:xfrm>
          <a:prstGeom prst="rect">
            <a:avLst/>
          </a:prstGeom>
        </p:spPr>
      </p:pic>
      <p:sp>
        <p:nvSpPr>
          <p:cNvPr id="13" name="Segnaposto numero diapositiva 2">
            <a:extLst>
              <a:ext uri="{FF2B5EF4-FFF2-40B4-BE49-F238E27FC236}">
                <a16:creationId xmlns:a16="http://schemas.microsoft.com/office/drawing/2014/main" id="{C244C456-0D4B-607D-A340-B137BAF874B9}"/>
              </a:ext>
            </a:extLst>
          </p:cNvPr>
          <p:cNvSpPr>
            <a:spLocks noGrp="1"/>
          </p:cNvSpPr>
          <p:nvPr>
            <p:ph type="sldNum" sz="quarter" idx="12"/>
          </p:nvPr>
        </p:nvSpPr>
        <p:spPr>
          <a:xfrm>
            <a:off x="11468844" y="6174902"/>
            <a:ext cx="357116" cy="365125"/>
          </a:xfrm>
        </p:spPr>
        <p:txBody>
          <a:bodyPr rtlCol="0"/>
          <a:lstStyle/>
          <a:p>
            <a:pPr rtl="0"/>
            <a:fld id="{82EE24B5-652C-4DB5-B7C3-B5BBEC1280B1}" type="slidenum">
              <a:rPr lang="it-IT" sz="1000" smtClean="0"/>
              <a:t>1</a:t>
            </a:fld>
            <a:endParaRPr lang="it-IT" sz="1000" dirty="0"/>
          </a:p>
        </p:txBody>
      </p:sp>
    </p:spTree>
    <p:extLst>
      <p:ext uri="{BB962C8B-B14F-4D97-AF65-F5344CB8AC3E}">
        <p14:creationId xmlns:p14="http://schemas.microsoft.com/office/powerpoint/2010/main" val="1093556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0960C-0793-98C2-0919-6F2DA8D562C3}"/>
            </a:ext>
          </a:extLst>
        </p:cNvPr>
        <p:cNvGrpSpPr/>
        <p:nvPr/>
      </p:nvGrpSpPr>
      <p:grpSpPr>
        <a:xfrm>
          <a:off x="0" y="0"/>
          <a:ext cx="0" cy="0"/>
          <a:chOff x="0" y="0"/>
          <a:chExt cx="0" cy="0"/>
        </a:xfrm>
      </p:grpSpPr>
      <p:pic>
        <p:nvPicPr>
          <p:cNvPr id="47" name="Segnaposto immagine 46" descr="Persone che discutono">
            <a:extLst>
              <a:ext uri="{FF2B5EF4-FFF2-40B4-BE49-F238E27FC236}">
                <a16:creationId xmlns:a16="http://schemas.microsoft.com/office/drawing/2014/main" id="{C50D064C-1350-E69A-580E-D44D7DAF811A}"/>
              </a:ext>
            </a:extLst>
          </p:cNvPr>
          <p:cNvPicPr>
            <a:picLocks noGrp="1" noChangeAspect="1"/>
          </p:cNvPicPr>
          <p:nvPr>
            <p:ph type="pic" sz="quarter" idx="22"/>
          </p:nvPr>
        </p:nvPicPr>
        <p:blipFill>
          <a:blip r:embed="rId3">
            <a:extLst>
              <a:ext uri="{28A0092B-C50C-407E-A947-70E740481C1C}">
                <a14:useLocalDpi xmlns:a14="http://schemas.microsoft.com/office/drawing/2010/main" val="0"/>
              </a:ext>
            </a:extLst>
          </a:blip>
          <a:stretch>
            <a:fillRect/>
          </a:stretch>
        </p:blipFill>
        <p:spPr>
          <a:xfrm>
            <a:off x="0" y="1350"/>
            <a:ext cx="12189599" cy="6856649"/>
          </a:xfrm>
        </p:spPr>
      </p:pic>
      <p:sp>
        <p:nvSpPr>
          <p:cNvPr id="35" name="oggetto 3" descr="Rettangolo blu">
            <a:extLst>
              <a:ext uri="{FF2B5EF4-FFF2-40B4-BE49-F238E27FC236}">
                <a16:creationId xmlns:a16="http://schemas.microsoft.com/office/drawing/2014/main" id="{92AE51E8-CAB5-AE5B-B356-F88BF89CC665}"/>
              </a:ext>
            </a:extLst>
          </p:cNvPr>
          <p:cNvSpPr/>
          <p:nvPr/>
        </p:nvSpPr>
        <p:spPr>
          <a:xfrm>
            <a:off x="3600" y="0"/>
            <a:ext cx="12188400"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alpha val="69999"/>
            </a:schemeClr>
          </a:solidFill>
        </p:spPr>
        <p:txBody>
          <a:bodyPr wrap="square" lIns="0" tIns="0" rIns="0" bIns="0" rtlCol="0"/>
          <a:lstStyle/>
          <a:p>
            <a:pPr rtl="0"/>
            <a:endParaRPr lang="it-IT" dirty="0"/>
          </a:p>
        </p:txBody>
      </p:sp>
      <p:sp>
        <p:nvSpPr>
          <p:cNvPr id="48" name="Ovale 47" descr="Ovale beige">
            <a:extLst>
              <a:ext uri="{FF2B5EF4-FFF2-40B4-BE49-F238E27FC236}">
                <a16:creationId xmlns:a16="http://schemas.microsoft.com/office/drawing/2014/main" id="{CB21E6E8-F39A-9389-6DD1-E9423A7D9594}"/>
              </a:ext>
            </a:extLst>
          </p:cNvPr>
          <p:cNvSpPr/>
          <p:nvPr/>
        </p:nvSpPr>
        <p:spPr>
          <a:xfrm>
            <a:off x="11562237" y="6227432"/>
            <a:ext cx="266400" cy="26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26" name="Rettangolo 25" descr="Rettangolo blu">
            <a:extLst>
              <a:ext uri="{FF2B5EF4-FFF2-40B4-BE49-F238E27FC236}">
                <a16:creationId xmlns:a16="http://schemas.microsoft.com/office/drawing/2014/main" id="{97E9F30E-42D8-8666-BD7D-7A9918417C01}"/>
              </a:ext>
            </a:extLst>
          </p:cNvPr>
          <p:cNvSpPr/>
          <p:nvPr/>
        </p:nvSpPr>
        <p:spPr>
          <a:xfrm>
            <a:off x="0" y="2770632"/>
            <a:ext cx="12192000" cy="13167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3" name="Segnaposto numero diapositiva 2">
            <a:extLst>
              <a:ext uri="{FF2B5EF4-FFF2-40B4-BE49-F238E27FC236}">
                <a16:creationId xmlns:a16="http://schemas.microsoft.com/office/drawing/2014/main" id="{F7948EEC-27F2-7149-E2AC-87887E3CC5FD}"/>
              </a:ext>
            </a:extLst>
          </p:cNvPr>
          <p:cNvSpPr>
            <a:spLocks noGrp="1"/>
          </p:cNvSpPr>
          <p:nvPr>
            <p:ph type="sldNum" sz="quarter" idx="12"/>
          </p:nvPr>
        </p:nvSpPr>
        <p:spPr/>
        <p:txBody>
          <a:bodyPr rtlCol="0"/>
          <a:lstStyle/>
          <a:p>
            <a:pPr rtl="0"/>
            <a:fld id="{82EE24B5-652C-4DB5-B7C3-B5BBEC1280B1}" type="slidenum">
              <a:rPr lang="it-IT" sz="1000" smtClean="0"/>
              <a:t>10</a:t>
            </a:fld>
            <a:endParaRPr lang="it-IT" sz="1000" dirty="0"/>
          </a:p>
        </p:txBody>
      </p:sp>
      <p:sp>
        <p:nvSpPr>
          <p:cNvPr id="43" name="Segnaposto testo 42">
            <a:extLst>
              <a:ext uri="{FF2B5EF4-FFF2-40B4-BE49-F238E27FC236}">
                <a16:creationId xmlns:a16="http://schemas.microsoft.com/office/drawing/2014/main" id="{FDD1CAFC-5528-C42E-CEC9-C7CB1170FA9A}"/>
              </a:ext>
            </a:extLst>
          </p:cNvPr>
          <p:cNvSpPr>
            <a:spLocks noGrp="1"/>
          </p:cNvSpPr>
          <p:nvPr>
            <p:ph type="body" sz="quarter" idx="20"/>
          </p:nvPr>
        </p:nvSpPr>
        <p:spPr bwMode="white">
          <a:xfrm>
            <a:off x="1256673" y="5529658"/>
            <a:ext cx="2700338" cy="738187"/>
          </a:xfrm>
        </p:spPr>
        <p:txBody>
          <a:bodyPr rtlCol="0">
            <a:normAutofit/>
          </a:bodyPr>
          <a:lstStyle/>
          <a:p>
            <a:pPr rtl="0">
              <a:lnSpc>
                <a:spcPct val="100000"/>
              </a:lnSpc>
              <a:spcBef>
                <a:spcPts val="0"/>
              </a:spcBef>
            </a:pPr>
            <a:r>
              <a:rPr lang="it-IT" dirty="0"/>
              <a:t>Valerio </a:t>
            </a:r>
            <a:r>
              <a:rPr lang="it-IT" dirty="0" err="1"/>
              <a:t>Faiani</a:t>
            </a:r>
            <a:endParaRPr lang="it-IT" dirty="0"/>
          </a:p>
          <a:p>
            <a:pPr rtl="0">
              <a:lnSpc>
                <a:spcPct val="100000"/>
              </a:lnSpc>
              <a:spcBef>
                <a:spcPts val="0"/>
              </a:spcBef>
            </a:pPr>
            <a:r>
              <a:rPr lang="it-IT" sz="1600" i="1" dirty="0">
                <a:solidFill>
                  <a:schemeClr val="bg2"/>
                </a:solidFill>
                <a:latin typeface="+mn-lt"/>
              </a:rPr>
              <a:t>Underwriter AEC</a:t>
            </a:r>
          </a:p>
        </p:txBody>
      </p:sp>
      <p:sp>
        <p:nvSpPr>
          <p:cNvPr id="29" name="Ovale 28" descr="Cerchio beige">
            <a:extLst>
              <a:ext uri="{FF2B5EF4-FFF2-40B4-BE49-F238E27FC236}">
                <a16:creationId xmlns:a16="http://schemas.microsoft.com/office/drawing/2014/main" id="{34519D4F-CC13-5511-12CC-C8C60AED2BA0}"/>
              </a:ext>
            </a:extLst>
          </p:cNvPr>
          <p:cNvSpPr/>
          <p:nvPr/>
        </p:nvSpPr>
        <p:spPr>
          <a:xfrm>
            <a:off x="622594" y="1445400"/>
            <a:ext cx="3968496" cy="3967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pic>
        <p:nvPicPr>
          <p:cNvPr id="57" name="Segnaposto immagine 56">
            <a:extLst>
              <a:ext uri="{FF2B5EF4-FFF2-40B4-BE49-F238E27FC236}">
                <a16:creationId xmlns:a16="http://schemas.microsoft.com/office/drawing/2014/main" id="{0CCBE2ED-5B22-BE5F-17C0-BDB649A32581}"/>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a:stretch/>
        </p:blipFill>
        <p:spPr>
          <a:xfrm>
            <a:off x="1098082" y="1920240"/>
            <a:ext cx="3017520" cy="3017520"/>
          </a:xfrm>
        </p:spPr>
      </p:pic>
      <p:sp>
        <p:nvSpPr>
          <p:cNvPr id="16" name="Segnaposto testo 42">
            <a:extLst>
              <a:ext uri="{FF2B5EF4-FFF2-40B4-BE49-F238E27FC236}">
                <a16:creationId xmlns:a16="http://schemas.microsoft.com/office/drawing/2014/main" id="{8A682B38-CAE7-2175-3123-48E4C5C01D72}"/>
              </a:ext>
            </a:extLst>
          </p:cNvPr>
          <p:cNvSpPr txBox="1">
            <a:spLocks/>
          </p:cNvSpPr>
          <p:nvPr/>
        </p:nvSpPr>
        <p:spPr bwMode="white">
          <a:xfrm>
            <a:off x="5731013" y="3059906"/>
            <a:ext cx="5831224" cy="738187"/>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lumMod val="9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lgn="l">
              <a:lnSpc>
                <a:spcPct val="100000"/>
              </a:lnSpc>
              <a:spcBef>
                <a:spcPts val="600"/>
              </a:spcBef>
            </a:pPr>
            <a:r>
              <a:rPr lang="it-IT" sz="2400" spc="-15" dirty="0">
                <a:solidFill>
                  <a:schemeClr val="bg2">
                    <a:lumMod val="20000"/>
                    <a:lumOff val="80000"/>
                  </a:schemeClr>
                </a:solidFill>
                <a:cs typeface="Arial"/>
              </a:rPr>
              <a:t>Le caratteristiche della</a:t>
            </a:r>
          </a:p>
          <a:p>
            <a:pPr marR="5080" algn="l">
              <a:lnSpc>
                <a:spcPct val="100000"/>
              </a:lnSpc>
              <a:spcBef>
                <a:spcPts val="600"/>
              </a:spcBef>
            </a:pPr>
            <a:r>
              <a:rPr lang="it-IT" sz="2400" spc="-15" dirty="0">
                <a:solidFill>
                  <a:schemeClr val="bg2">
                    <a:lumMod val="20000"/>
                    <a:lumOff val="80000"/>
                  </a:schemeClr>
                </a:solidFill>
                <a:cs typeface="Arial"/>
              </a:rPr>
              <a:t>tutela MY D&amp;O</a:t>
            </a:r>
          </a:p>
        </p:txBody>
      </p:sp>
    </p:spTree>
    <p:extLst>
      <p:ext uri="{BB962C8B-B14F-4D97-AF65-F5344CB8AC3E}">
        <p14:creationId xmlns:p14="http://schemas.microsoft.com/office/powerpoint/2010/main" val="5610544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descr="Immagine che contiene cielo, riflesso, silhouette, finestra&#10;&#10;Il contenuto generato dall'IA potrebbe non essere corretto.">
            <a:extLst>
              <a:ext uri="{FF2B5EF4-FFF2-40B4-BE49-F238E27FC236}">
                <a16:creationId xmlns:a16="http://schemas.microsoft.com/office/drawing/2014/main" id="{82673E5D-C699-E424-02A4-720BD38137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91032"/>
            <a:ext cx="12191999" cy="8849032"/>
          </a:xfrm>
          <a:prstGeom prst="rect">
            <a:avLst/>
          </a:prstGeom>
        </p:spPr>
      </p:pic>
      <p:grpSp>
        <p:nvGrpSpPr>
          <p:cNvPr id="3" name="Group 3"/>
          <p:cNvGrpSpPr/>
          <p:nvPr/>
        </p:nvGrpSpPr>
        <p:grpSpPr>
          <a:xfrm>
            <a:off x="0" y="4902200"/>
            <a:ext cx="12207273" cy="1955800"/>
            <a:chOff x="0" y="0"/>
            <a:chExt cx="24629673" cy="2633819"/>
          </a:xfrm>
        </p:grpSpPr>
        <p:sp>
          <p:nvSpPr>
            <p:cNvPr id="4" name="Freeform 4"/>
            <p:cNvSpPr/>
            <p:nvPr/>
          </p:nvSpPr>
          <p:spPr>
            <a:xfrm>
              <a:off x="0" y="0"/>
              <a:ext cx="24629618" cy="2633802"/>
            </a:xfrm>
            <a:custGeom>
              <a:avLst/>
              <a:gdLst/>
              <a:ahLst/>
              <a:cxnLst/>
              <a:rect l="l" t="t" r="r" b="b"/>
              <a:pathLst>
                <a:path w="24629618" h="2633802">
                  <a:moveTo>
                    <a:pt x="0" y="0"/>
                  </a:moveTo>
                  <a:lnTo>
                    <a:pt x="24629618" y="0"/>
                  </a:lnTo>
                  <a:lnTo>
                    <a:pt x="24629618" y="2633802"/>
                  </a:lnTo>
                  <a:lnTo>
                    <a:pt x="0" y="2633802"/>
                  </a:lnTo>
                  <a:close/>
                </a:path>
              </a:pathLst>
            </a:custGeom>
            <a:solidFill>
              <a:srgbClr val="BB1F1B"/>
            </a:solidFill>
          </p:spPr>
          <p:txBody>
            <a:bodyPr/>
            <a:lstStyle/>
            <a:p>
              <a:pPr defTabSz="609630"/>
              <a:endParaRPr lang="it-IT" sz="1200">
                <a:solidFill>
                  <a:prstClr val="black"/>
                </a:solidFill>
                <a:latin typeface="Calibri"/>
              </a:endParaRPr>
            </a:p>
          </p:txBody>
        </p:sp>
      </p:grpSp>
      <p:sp>
        <p:nvSpPr>
          <p:cNvPr id="7" name="TextBox 7"/>
          <p:cNvSpPr txBox="1"/>
          <p:nvPr/>
        </p:nvSpPr>
        <p:spPr>
          <a:xfrm>
            <a:off x="259461" y="5034536"/>
            <a:ext cx="10459339" cy="1000676"/>
          </a:xfrm>
          <a:prstGeom prst="rect">
            <a:avLst/>
          </a:prstGeom>
        </p:spPr>
        <p:txBody>
          <a:bodyPr lIns="0" tIns="0" rIns="0" bIns="0" rtlCol="0" anchor="t"/>
          <a:lstStyle/>
          <a:p>
            <a:pPr defTabSz="609630">
              <a:lnSpc>
                <a:spcPts val="3960"/>
              </a:lnSpc>
            </a:pPr>
            <a:r>
              <a:rPr lang="en-US" sz="3300" b="1" dirty="0">
                <a:solidFill>
                  <a:srgbClr val="FFFFFF"/>
                </a:solidFill>
                <a:latin typeface="Montserrat Light" panose="00000400000000000000" pitchFamily="2" charset="0"/>
                <a:ea typeface="Montserrat"/>
                <a:cs typeface="Montserrat"/>
                <a:sym typeface="Montserrat Bold"/>
              </a:rPr>
              <a:t>D&amp;O – </a:t>
            </a:r>
            <a:r>
              <a:rPr lang="en-US" sz="3300" b="1" dirty="0">
                <a:solidFill>
                  <a:srgbClr val="FFFFFF"/>
                </a:solidFill>
                <a:latin typeface="Montserrat Light" panose="00000400000000000000" pitchFamily="2" charset="0"/>
                <a:ea typeface="Montserrat"/>
                <a:cs typeface="Montserrat"/>
                <a:sym typeface="Montserrat"/>
              </a:rPr>
              <a:t>29</a:t>
            </a:r>
            <a:r>
              <a:rPr lang="en-US" sz="3300" dirty="0">
                <a:solidFill>
                  <a:srgbClr val="FFFFFF"/>
                </a:solidFill>
                <a:latin typeface="Montserrat Light" panose="00000400000000000000" pitchFamily="2" charset="0"/>
                <a:ea typeface="Montserrat"/>
                <a:cs typeface="Montserrat"/>
                <a:sym typeface="Montserrat"/>
              </a:rPr>
              <a:t> Ottobre 2025 </a:t>
            </a:r>
          </a:p>
          <a:p>
            <a:pPr algn="ctr" defTabSz="609630">
              <a:lnSpc>
                <a:spcPts val="3960"/>
              </a:lnSpc>
            </a:pPr>
            <a:endParaRPr lang="en-US" sz="3300" dirty="0">
              <a:solidFill>
                <a:srgbClr val="FFFFFF"/>
              </a:solidFill>
              <a:latin typeface="Montserrat"/>
              <a:ea typeface="Montserrat"/>
              <a:cs typeface="Montserrat"/>
              <a:sym typeface="Montserrat"/>
            </a:endParaRPr>
          </a:p>
        </p:txBody>
      </p:sp>
      <p:grpSp>
        <p:nvGrpSpPr>
          <p:cNvPr id="8" name="Group 8"/>
          <p:cNvGrpSpPr/>
          <p:nvPr/>
        </p:nvGrpSpPr>
        <p:grpSpPr>
          <a:xfrm>
            <a:off x="8940800" y="-76680"/>
            <a:ext cx="3383273" cy="3316887"/>
            <a:chOff x="0" y="0"/>
            <a:chExt cx="6766545" cy="6633773"/>
          </a:xfrm>
        </p:grpSpPr>
        <p:sp>
          <p:nvSpPr>
            <p:cNvPr id="9" name="Freeform 9"/>
            <p:cNvSpPr/>
            <p:nvPr/>
          </p:nvSpPr>
          <p:spPr>
            <a:xfrm>
              <a:off x="25400" y="25400"/>
              <a:ext cx="6715760" cy="6582918"/>
            </a:xfrm>
            <a:custGeom>
              <a:avLst/>
              <a:gdLst/>
              <a:ahLst/>
              <a:cxnLst/>
              <a:rect l="l" t="t" r="r" b="b"/>
              <a:pathLst>
                <a:path w="6715760" h="6582918">
                  <a:moveTo>
                    <a:pt x="0" y="3291459"/>
                  </a:moveTo>
                  <a:cubicBezTo>
                    <a:pt x="0" y="1473708"/>
                    <a:pt x="1503426" y="0"/>
                    <a:pt x="3357880" y="0"/>
                  </a:cubicBezTo>
                  <a:cubicBezTo>
                    <a:pt x="5212334" y="0"/>
                    <a:pt x="6715760" y="1473708"/>
                    <a:pt x="6715760" y="3291459"/>
                  </a:cubicBezTo>
                  <a:cubicBezTo>
                    <a:pt x="6715760" y="5109210"/>
                    <a:pt x="5212334" y="6582918"/>
                    <a:pt x="3357880" y="6582918"/>
                  </a:cubicBezTo>
                  <a:cubicBezTo>
                    <a:pt x="1503426" y="6582918"/>
                    <a:pt x="0" y="5109337"/>
                    <a:pt x="0" y="3291459"/>
                  </a:cubicBezTo>
                  <a:close/>
                </a:path>
              </a:pathLst>
            </a:custGeom>
            <a:solidFill>
              <a:srgbClr val="FFFFFF"/>
            </a:solidFill>
          </p:spPr>
          <p:txBody>
            <a:bodyPr/>
            <a:lstStyle/>
            <a:p>
              <a:pPr defTabSz="609630"/>
              <a:endParaRPr lang="it-IT" sz="1200">
                <a:solidFill>
                  <a:prstClr val="black"/>
                </a:solidFill>
                <a:latin typeface="Calibri"/>
              </a:endParaRPr>
            </a:p>
          </p:txBody>
        </p:sp>
        <p:sp>
          <p:nvSpPr>
            <p:cNvPr id="10" name="Freeform 10"/>
            <p:cNvSpPr/>
            <p:nvPr/>
          </p:nvSpPr>
          <p:spPr>
            <a:xfrm>
              <a:off x="0" y="0"/>
              <a:ext cx="6766560" cy="6633718"/>
            </a:xfrm>
            <a:custGeom>
              <a:avLst/>
              <a:gdLst/>
              <a:ahLst/>
              <a:cxnLst/>
              <a:rect l="l" t="t" r="r" b="b"/>
              <a:pathLst>
                <a:path w="6766560" h="6633718">
                  <a:moveTo>
                    <a:pt x="0" y="3316859"/>
                  </a:moveTo>
                  <a:cubicBezTo>
                    <a:pt x="0" y="1484503"/>
                    <a:pt x="1515237" y="0"/>
                    <a:pt x="3383280" y="0"/>
                  </a:cubicBezTo>
                  <a:lnTo>
                    <a:pt x="3383280" y="25400"/>
                  </a:lnTo>
                  <a:lnTo>
                    <a:pt x="3383280" y="0"/>
                  </a:lnTo>
                  <a:cubicBezTo>
                    <a:pt x="5251323" y="0"/>
                    <a:pt x="6766560" y="1484503"/>
                    <a:pt x="6766560" y="3316859"/>
                  </a:cubicBezTo>
                  <a:cubicBezTo>
                    <a:pt x="6766560" y="5149216"/>
                    <a:pt x="5251323" y="6633718"/>
                    <a:pt x="3383280" y="6633718"/>
                  </a:cubicBezTo>
                  <a:lnTo>
                    <a:pt x="3383280" y="6608318"/>
                  </a:lnTo>
                  <a:lnTo>
                    <a:pt x="3383280" y="6633718"/>
                  </a:lnTo>
                  <a:cubicBezTo>
                    <a:pt x="1515237" y="6633718"/>
                    <a:pt x="0" y="5149215"/>
                    <a:pt x="0" y="3316859"/>
                  </a:cubicBezTo>
                  <a:lnTo>
                    <a:pt x="25400" y="3316859"/>
                  </a:lnTo>
                  <a:lnTo>
                    <a:pt x="46736" y="3330575"/>
                  </a:lnTo>
                  <a:cubicBezTo>
                    <a:pt x="40640" y="3340100"/>
                    <a:pt x="29083" y="3344418"/>
                    <a:pt x="18161" y="3341243"/>
                  </a:cubicBezTo>
                  <a:cubicBezTo>
                    <a:pt x="7239" y="3338068"/>
                    <a:pt x="0" y="3328162"/>
                    <a:pt x="0" y="3316859"/>
                  </a:cubicBezTo>
                  <a:moveTo>
                    <a:pt x="50800" y="3316859"/>
                  </a:moveTo>
                  <a:lnTo>
                    <a:pt x="25400" y="3316859"/>
                  </a:lnTo>
                  <a:lnTo>
                    <a:pt x="4064" y="3303143"/>
                  </a:lnTo>
                  <a:cubicBezTo>
                    <a:pt x="10160" y="3293618"/>
                    <a:pt x="21717" y="3289300"/>
                    <a:pt x="32639" y="3292475"/>
                  </a:cubicBezTo>
                  <a:cubicBezTo>
                    <a:pt x="43561" y="3295650"/>
                    <a:pt x="50800" y="3305556"/>
                    <a:pt x="50800" y="3316859"/>
                  </a:cubicBezTo>
                  <a:cubicBezTo>
                    <a:pt x="50800" y="5120259"/>
                    <a:pt x="1542288" y="6582918"/>
                    <a:pt x="3383280" y="6582918"/>
                  </a:cubicBezTo>
                  <a:cubicBezTo>
                    <a:pt x="5224272" y="6582918"/>
                    <a:pt x="6715760" y="5120259"/>
                    <a:pt x="6715760" y="3316859"/>
                  </a:cubicBezTo>
                  <a:lnTo>
                    <a:pt x="6741160" y="3316859"/>
                  </a:lnTo>
                  <a:lnTo>
                    <a:pt x="6715760" y="3316859"/>
                  </a:lnTo>
                  <a:cubicBezTo>
                    <a:pt x="6715760" y="1513586"/>
                    <a:pt x="5224272" y="50800"/>
                    <a:pt x="3383280" y="50800"/>
                  </a:cubicBezTo>
                  <a:lnTo>
                    <a:pt x="3383280" y="25400"/>
                  </a:lnTo>
                  <a:lnTo>
                    <a:pt x="3383280" y="50800"/>
                  </a:lnTo>
                  <a:cubicBezTo>
                    <a:pt x="1542288" y="50800"/>
                    <a:pt x="50800" y="1513586"/>
                    <a:pt x="50800" y="3316859"/>
                  </a:cubicBezTo>
                  <a:close/>
                </a:path>
              </a:pathLst>
            </a:custGeom>
            <a:solidFill>
              <a:srgbClr val="DA2825"/>
            </a:solidFill>
          </p:spPr>
          <p:txBody>
            <a:bodyPr/>
            <a:lstStyle/>
            <a:p>
              <a:pPr defTabSz="609630"/>
              <a:endParaRPr lang="it-IT" sz="1200">
                <a:solidFill>
                  <a:prstClr val="black"/>
                </a:solidFill>
                <a:latin typeface="Calibri"/>
              </a:endParaRPr>
            </a:p>
          </p:txBody>
        </p:sp>
      </p:grpSp>
      <p:sp>
        <p:nvSpPr>
          <p:cNvPr id="17" name="TextBox 15">
            <a:extLst>
              <a:ext uri="{FF2B5EF4-FFF2-40B4-BE49-F238E27FC236}">
                <a16:creationId xmlns:a16="http://schemas.microsoft.com/office/drawing/2014/main" id="{1364F63E-1982-B5CA-6C7C-563C73F8CE36}"/>
              </a:ext>
            </a:extLst>
          </p:cNvPr>
          <p:cNvSpPr txBox="1"/>
          <p:nvPr/>
        </p:nvSpPr>
        <p:spPr>
          <a:xfrm>
            <a:off x="268621" y="5800916"/>
            <a:ext cx="10286031" cy="720585"/>
          </a:xfrm>
          <a:prstGeom prst="rect">
            <a:avLst/>
          </a:prstGeom>
        </p:spPr>
        <p:txBody>
          <a:bodyPr lIns="0" tIns="0" rIns="0" bIns="0" rtlCol="0" anchor="t"/>
          <a:lstStyle/>
          <a:p>
            <a:pPr defTabSz="609630">
              <a:lnSpc>
                <a:spcPts val="2720"/>
              </a:lnSpc>
            </a:pPr>
            <a:r>
              <a:rPr lang="en-US" sz="2267" b="1" dirty="0">
                <a:solidFill>
                  <a:srgbClr val="FFFFFF"/>
                </a:solidFill>
                <a:latin typeface="Montserrat Light" panose="00000400000000000000" pitchFamily="2" charset="0"/>
                <a:ea typeface="Montserrat"/>
                <a:cs typeface="Montserrat"/>
                <a:sym typeface="Montserrat"/>
              </a:rPr>
              <a:t>Valerio Faiani </a:t>
            </a:r>
            <a:r>
              <a:rPr lang="en-US" sz="2267" dirty="0">
                <a:solidFill>
                  <a:srgbClr val="FFFFFF"/>
                </a:solidFill>
                <a:latin typeface="Montserrat Light" panose="00000400000000000000" pitchFamily="2" charset="0"/>
                <a:ea typeface="Montserrat"/>
                <a:cs typeface="Montserrat"/>
                <a:sym typeface="Montserrat"/>
              </a:rPr>
              <a:t>– Senior Underwriter</a:t>
            </a:r>
          </a:p>
        </p:txBody>
      </p:sp>
      <p:pic>
        <p:nvPicPr>
          <p:cNvPr id="18" name="Immagine 17">
            <a:extLst>
              <a:ext uri="{FF2B5EF4-FFF2-40B4-BE49-F238E27FC236}">
                <a16:creationId xmlns:a16="http://schemas.microsoft.com/office/drawing/2014/main" id="{4179790D-8C1F-D04E-36A9-00D572A775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8102" y="1169324"/>
            <a:ext cx="1772879" cy="871451"/>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651E94-14EF-32ED-DE1F-39BD242AEF13}"/>
            </a:ext>
          </a:extLst>
        </p:cNvPr>
        <p:cNvGrpSpPr/>
        <p:nvPr/>
      </p:nvGrpSpPr>
      <p:grpSpPr>
        <a:xfrm>
          <a:off x="0" y="0"/>
          <a:ext cx="0" cy="0"/>
          <a:chOff x="0" y="0"/>
          <a:chExt cx="0" cy="0"/>
        </a:xfrm>
      </p:grpSpPr>
      <p:pic>
        <p:nvPicPr>
          <p:cNvPr id="20" name="Immagine 19" descr="Immagine che contiene vestiti, persona, finestra, edificio&#10;&#10;Il contenuto generato dall'IA potrebbe non essere corretto.">
            <a:extLst>
              <a:ext uri="{FF2B5EF4-FFF2-40B4-BE49-F238E27FC236}">
                <a16:creationId xmlns:a16="http://schemas.microsoft.com/office/drawing/2014/main" id="{25C1DE58-23D6-E677-271F-3658D5E23A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984" y="-26291"/>
            <a:ext cx="12385984" cy="6300092"/>
          </a:xfrm>
          <a:prstGeom prst="rect">
            <a:avLst/>
          </a:prstGeom>
        </p:spPr>
      </p:pic>
      <p:grpSp>
        <p:nvGrpSpPr>
          <p:cNvPr id="3" name="Group 3">
            <a:extLst>
              <a:ext uri="{FF2B5EF4-FFF2-40B4-BE49-F238E27FC236}">
                <a16:creationId xmlns:a16="http://schemas.microsoft.com/office/drawing/2014/main" id="{F7F327DD-F30F-F6D3-E6C6-415872786954}"/>
              </a:ext>
            </a:extLst>
          </p:cNvPr>
          <p:cNvGrpSpPr/>
          <p:nvPr/>
        </p:nvGrpSpPr>
        <p:grpSpPr>
          <a:xfrm>
            <a:off x="-228828" y="2633663"/>
            <a:ext cx="12424003" cy="4308491"/>
            <a:chOff x="0" y="0"/>
            <a:chExt cx="24848006" cy="8616983"/>
          </a:xfrm>
        </p:grpSpPr>
        <p:sp>
          <p:nvSpPr>
            <p:cNvPr id="4" name="Freeform 4">
              <a:extLst>
                <a:ext uri="{FF2B5EF4-FFF2-40B4-BE49-F238E27FC236}">
                  <a16:creationId xmlns:a16="http://schemas.microsoft.com/office/drawing/2014/main" id="{CE650C62-D934-DBA1-3E8A-08E4EA99427E}"/>
                </a:ext>
              </a:extLst>
            </p:cNvPr>
            <p:cNvSpPr/>
            <p:nvPr/>
          </p:nvSpPr>
          <p:spPr>
            <a:xfrm>
              <a:off x="6350" y="6350"/>
              <a:ext cx="24835358" cy="8604250"/>
            </a:xfrm>
            <a:custGeom>
              <a:avLst/>
              <a:gdLst/>
              <a:ahLst/>
              <a:cxnLst/>
              <a:rect l="l" t="t" r="r" b="b"/>
              <a:pathLst>
                <a:path w="24835358" h="8604250">
                  <a:moveTo>
                    <a:pt x="0" y="0"/>
                  </a:moveTo>
                  <a:lnTo>
                    <a:pt x="24835358" y="0"/>
                  </a:lnTo>
                  <a:lnTo>
                    <a:pt x="24835358" y="8604250"/>
                  </a:lnTo>
                  <a:lnTo>
                    <a:pt x="0" y="8604250"/>
                  </a:lnTo>
                  <a:close/>
                </a:path>
              </a:pathLst>
            </a:custGeom>
            <a:solidFill>
              <a:srgbClr val="FFFFFF"/>
            </a:solidFill>
          </p:spPr>
          <p:txBody>
            <a:bodyPr/>
            <a:lstStyle/>
            <a:p>
              <a:pPr defTabSz="609630"/>
              <a:endParaRPr lang="it-IT" sz="1200">
                <a:solidFill>
                  <a:prstClr val="black"/>
                </a:solidFill>
                <a:latin typeface="Calibri"/>
              </a:endParaRPr>
            </a:p>
          </p:txBody>
        </p:sp>
      </p:grpSp>
      <p:grpSp>
        <p:nvGrpSpPr>
          <p:cNvPr id="5" name="Group 5">
            <a:extLst>
              <a:ext uri="{FF2B5EF4-FFF2-40B4-BE49-F238E27FC236}">
                <a16:creationId xmlns:a16="http://schemas.microsoft.com/office/drawing/2014/main" id="{067EC4C1-A276-9662-1D4C-78E919B7A72A}"/>
              </a:ext>
            </a:extLst>
          </p:cNvPr>
          <p:cNvGrpSpPr/>
          <p:nvPr/>
        </p:nvGrpSpPr>
        <p:grpSpPr>
          <a:xfrm>
            <a:off x="-228828" y="2633663"/>
            <a:ext cx="12424003" cy="4344350"/>
            <a:chOff x="0" y="0"/>
            <a:chExt cx="24848006" cy="8688700"/>
          </a:xfrm>
        </p:grpSpPr>
        <p:sp>
          <p:nvSpPr>
            <p:cNvPr id="6" name="Freeform 6">
              <a:extLst>
                <a:ext uri="{FF2B5EF4-FFF2-40B4-BE49-F238E27FC236}">
                  <a16:creationId xmlns:a16="http://schemas.microsoft.com/office/drawing/2014/main" id="{1BC6A7CD-EA76-6B75-63F9-D1E3C66153C5}"/>
                </a:ext>
              </a:extLst>
            </p:cNvPr>
            <p:cNvSpPr/>
            <p:nvPr/>
          </p:nvSpPr>
          <p:spPr>
            <a:xfrm>
              <a:off x="6350" y="6350"/>
              <a:ext cx="24835358" cy="8676005"/>
            </a:xfrm>
            <a:custGeom>
              <a:avLst/>
              <a:gdLst/>
              <a:ahLst/>
              <a:cxnLst/>
              <a:rect l="l" t="t" r="r" b="b"/>
              <a:pathLst>
                <a:path w="24835358" h="8676005">
                  <a:moveTo>
                    <a:pt x="0" y="0"/>
                  </a:moveTo>
                  <a:lnTo>
                    <a:pt x="24835358" y="0"/>
                  </a:lnTo>
                  <a:lnTo>
                    <a:pt x="24835358" y="8676005"/>
                  </a:lnTo>
                  <a:lnTo>
                    <a:pt x="0" y="8676005"/>
                  </a:lnTo>
                  <a:close/>
                </a:path>
              </a:pathLst>
            </a:custGeom>
            <a:solidFill>
              <a:srgbClr val="FFFFFF"/>
            </a:solidFill>
          </p:spPr>
          <p:txBody>
            <a:bodyPr/>
            <a:lstStyle/>
            <a:p>
              <a:pPr defTabSz="609630"/>
              <a:endParaRPr lang="it-IT" sz="1200">
                <a:solidFill>
                  <a:prstClr val="black"/>
                </a:solidFill>
                <a:latin typeface="Calibri"/>
              </a:endParaRPr>
            </a:p>
          </p:txBody>
        </p:sp>
      </p:grpSp>
      <p:grpSp>
        <p:nvGrpSpPr>
          <p:cNvPr id="7" name="Group 7">
            <a:extLst>
              <a:ext uri="{FF2B5EF4-FFF2-40B4-BE49-F238E27FC236}">
                <a16:creationId xmlns:a16="http://schemas.microsoft.com/office/drawing/2014/main" id="{5B666339-9326-5D54-7F69-C0D58DF3B129}"/>
              </a:ext>
            </a:extLst>
          </p:cNvPr>
          <p:cNvGrpSpPr/>
          <p:nvPr/>
        </p:nvGrpSpPr>
        <p:grpSpPr>
          <a:xfrm>
            <a:off x="-3175" y="2660825"/>
            <a:ext cx="12233943" cy="4200350"/>
            <a:chOff x="0" y="0"/>
            <a:chExt cx="24467886" cy="8400700"/>
          </a:xfrm>
        </p:grpSpPr>
        <p:sp>
          <p:nvSpPr>
            <p:cNvPr id="8" name="Freeform 8">
              <a:extLst>
                <a:ext uri="{FF2B5EF4-FFF2-40B4-BE49-F238E27FC236}">
                  <a16:creationId xmlns:a16="http://schemas.microsoft.com/office/drawing/2014/main" id="{978B3E73-00D3-1CE9-437A-C6DC46B763EA}"/>
                </a:ext>
              </a:extLst>
            </p:cNvPr>
            <p:cNvSpPr/>
            <p:nvPr/>
          </p:nvSpPr>
          <p:spPr>
            <a:xfrm>
              <a:off x="6350" y="6350"/>
              <a:ext cx="24455247" cy="8387969"/>
            </a:xfrm>
            <a:custGeom>
              <a:avLst/>
              <a:gdLst/>
              <a:ahLst/>
              <a:cxnLst/>
              <a:rect l="l" t="t" r="r" b="b"/>
              <a:pathLst>
                <a:path w="24455247" h="8387969">
                  <a:moveTo>
                    <a:pt x="0" y="0"/>
                  </a:moveTo>
                  <a:lnTo>
                    <a:pt x="24455247" y="0"/>
                  </a:lnTo>
                  <a:lnTo>
                    <a:pt x="24455247" y="8387969"/>
                  </a:lnTo>
                  <a:lnTo>
                    <a:pt x="0" y="8387969"/>
                  </a:lnTo>
                  <a:close/>
                </a:path>
              </a:pathLst>
            </a:custGeom>
            <a:solidFill>
              <a:srgbClr val="FFFFFF"/>
            </a:solidFill>
          </p:spPr>
          <p:txBody>
            <a:bodyPr/>
            <a:lstStyle/>
            <a:p>
              <a:pPr defTabSz="609630"/>
              <a:endParaRPr lang="it-IT" sz="1200">
                <a:solidFill>
                  <a:prstClr val="black"/>
                </a:solidFill>
                <a:latin typeface="Calibri"/>
              </a:endParaRPr>
            </a:p>
          </p:txBody>
        </p:sp>
      </p:grpSp>
      <p:grpSp>
        <p:nvGrpSpPr>
          <p:cNvPr id="14" name="Group 14">
            <a:extLst>
              <a:ext uri="{FF2B5EF4-FFF2-40B4-BE49-F238E27FC236}">
                <a16:creationId xmlns:a16="http://schemas.microsoft.com/office/drawing/2014/main" id="{93B316A5-D550-1127-1329-597A77619FA1}"/>
              </a:ext>
            </a:extLst>
          </p:cNvPr>
          <p:cNvGrpSpPr/>
          <p:nvPr/>
        </p:nvGrpSpPr>
        <p:grpSpPr>
          <a:xfrm>
            <a:off x="9633590" y="-54805"/>
            <a:ext cx="2561585" cy="2561585"/>
            <a:chOff x="0" y="0"/>
            <a:chExt cx="5123170" cy="5123171"/>
          </a:xfrm>
        </p:grpSpPr>
        <p:sp>
          <p:nvSpPr>
            <p:cNvPr id="15" name="Freeform 15">
              <a:extLst>
                <a:ext uri="{FF2B5EF4-FFF2-40B4-BE49-F238E27FC236}">
                  <a16:creationId xmlns:a16="http://schemas.microsoft.com/office/drawing/2014/main" id="{28B03BE2-FE6A-144C-F63D-EDAF17AA0CBB}"/>
                </a:ext>
              </a:extLst>
            </p:cNvPr>
            <p:cNvSpPr/>
            <p:nvPr/>
          </p:nvSpPr>
          <p:spPr>
            <a:xfrm>
              <a:off x="6350" y="6350"/>
              <a:ext cx="5110480" cy="5110480"/>
            </a:xfrm>
            <a:custGeom>
              <a:avLst/>
              <a:gdLst/>
              <a:ahLst/>
              <a:cxnLst/>
              <a:rect l="l" t="t" r="r" b="b"/>
              <a:pathLst>
                <a:path w="5110480" h="5110480">
                  <a:moveTo>
                    <a:pt x="0" y="2555240"/>
                  </a:moveTo>
                  <a:cubicBezTo>
                    <a:pt x="0" y="1144016"/>
                    <a:pt x="1144016" y="0"/>
                    <a:pt x="2555240" y="0"/>
                  </a:cubicBezTo>
                  <a:cubicBezTo>
                    <a:pt x="3966464" y="0"/>
                    <a:pt x="5110480" y="1144016"/>
                    <a:pt x="5110480" y="2555240"/>
                  </a:cubicBezTo>
                  <a:cubicBezTo>
                    <a:pt x="5110480" y="3966464"/>
                    <a:pt x="3966464" y="5110480"/>
                    <a:pt x="2555240" y="5110480"/>
                  </a:cubicBezTo>
                  <a:cubicBezTo>
                    <a:pt x="1144016" y="5110480"/>
                    <a:pt x="0" y="3966464"/>
                    <a:pt x="0" y="2555240"/>
                  </a:cubicBezTo>
                  <a:close/>
                </a:path>
              </a:pathLst>
            </a:custGeom>
            <a:solidFill>
              <a:srgbClr val="BB1F1B"/>
            </a:solidFill>
          </p:spPr>
          <p:txBody>
            <a:bodyPr/>
            <a:lstStyle/>
            <a:p>
              <a:pPr defTabSz="609630"/>
              <a:endParaRPr lang="it-IT" sz="1200">
                <a:solidFill>
                  <a:prstClr val="black"/>
                </a:solidFill>
                <a:latin typeface="Calibri"/>
              </a:endParaRPr>
            </a:p>
          </p:txBody>
        </p:sp>
      </p:grpSp>
      <p:grpSp>
        <p:nvGrpSpPr>
          <p:cNvPr id="17" name="Group 17">
            <a:extLst>
              <a:ext uri="{FF2B5EF4-FFF2-40B4-BE49-F238E27FC236}">
                <a16:creationId xmlns:a16="http://schemas.microsoft.com/office/drawing/2014/main" id="{824D7574-F596-E8F2-560A-6E01C6D79066}"/>
              </a:ext>
            </a:extLst>
          </p:cNvPr>
          <p:cNvGrpSpPr/>
          <p:nvPr/>
        </p:nvGrpSpPr>
        <p:grpSpPr>
          <a:xfrm>
            <a:off x="-194010" y="1980362"/>
            <a:ext cx="12417679" cy="683637"/>
            <a:chOff x="0" y="0"/>
            <a:chExt cx="24440374" cy="1332000"/>
          </a:xfrm>
        </p:grpSpPr>
        <p:sp>
          <p:nvSpPr>
            <p:cNvPr id="18" name="Freeform 18">
              <a:extLst>
                <a:ext uri="{FF2B5EF4-FFF2-40B4-BE49-F238E27FC236}">
                  <a16:creationId xmlns:a16="http://schemas.microsoft.com/office/drawing/2014/main" id="{F9B9B428-DE05-6B6E-4CEC-E8BDA3A343A0}"/>
                </a:ext>
              </a:extLst>
            </p:cNvPr>
            <p:cNvSpPr/>
            <p:nvPr/>
          </p:nvSpPr>
          <p:spPr>
            <a:xfrm>
              <a:off x="0" y="0"/>
              <a:ext cx="24440387" cy="1331976"/>
            </a:xfrm>
            <a:custGeom>
              <a:avLst/>
              <a:gdLst/>
              <a:ahLst/>
              <a:cxnLst/>
              <a:rect l="l" t="t" r="r" b="b"/>
              <a:pathLst>
                <a:path w="24440387" h="1331976">
                  <a:moveTo>
                    <a:pt x="0" y="0"/>
                  </a:moveTo>
                  <a:lnTo>
                    <a:pt x="24440387" y="0"/>
                  </a:lnTo>
                  <a:lnTo>
                    <a:pt x="24440387" y="1331976"/>
                  </a:lnTo>
                  <a:lnTo>
                    <a:pt x="0" y="1331976"/>
                  </a:lnTo>
                  <a:close/>
                </a:path>
              </a:pathLst>
            </a:custGeom>
            <a:solidFill>
              <a:srgbClr val="BB1F1B"/>
            </a:solidFill>
          </p:spPr>
          <p:txBody>
            <a:bodyPr/>
            <a:lstStyle/>
            <a:p>
              <a:pPr defTabSz="609630"/>
              <a:endParaRPr lang="it-IT" sz="1200">
                <a:solidFill>
                  <a:prstClr val="black"/>
                </a:solidFill>
                <a:latin typeface="Calibri"/>
              </a:endParaRPr>
            </a:p>
          </p:txBody>
        </p:sp>
      </p:grpSp>
      <p:sp>
        <p:nvSpPr>
          <p:cNvPr id="19" name="TextBox 19">
            <a:extLst>
              <a:ext uri="{FF2B5EF4-FFF2-40B4-BE49-F238E27FC236}">
                <a16:creationId xmlns:a16="http://schemas.microsoft.com/office/drawing/2014/main" id="{44AB1E80-AD81-2902-3C5D-59070A0B5741}"/>
              </a:ext>
            </a:extLst>
          </p:cNvPr>
          <p:cNvSpPr txBox="1"/>
          <p:nvPr/>
        </p:nvSpPr>
        <p:spPr>
          <a:xfrm>
            <a:off x="17704" y="2129214"/>
            <a:ext cx="12631496" cy="346249"/>
          </a:xfrm>
          <a:prstGeom prst="rect">
            <a:avLst/>
          </a:prstGeom>
        </p:spPr>
        <p:txBody>
          <a:bodyPr lIns="0" tIns="0" rIns="0" bIns="0" rtlCol="0" anchor="t">
            <a:spAutoFit/>
          </a:bodyPr>
          <a:lstStyle/>
          <a:p>
            <a:pPr defTabSz="609630">
              <a:lnSpc>
                <a:spcPts val="2719"/>
              </a:lnSpc>
              <a:spcBef>
                <a:spcPct val="0"/>
              </a:spcBef>
            </a:pPr>
            <a:r>
              <a:rPr lang="en-US" sz="2266" dirty="0">
                <a:solidFill>
                  <a:srgbClr val="FFFFFF"/>
                </a:solidFill>
                <a:latin typeface="Montserrat"/>
                <a:ea typeface="Montserrat"/>
                <a:cs typeface="Montserrat"/>
                <a:sym typeface="Montserrat"/>
              </a:rPr>
              <a:t>La </a:t>
            </a:r>
            <a:r>
              <a:rPr lang="en-US" sz="2266" dirty="0" err="1">
                <a:solidFill>
                  <a:srgbClr val="FFFFFF"/>
                </a:solidFill>
                <a:latin typeface="Montserrat"/>
                <a:ea typeface="Montserrat"/>
                <a:cs typeface="Montserrat"/>
                <a:sym typeface="Montserrat"/>
              </a:rPr>
              <a:t>Polizza</a:t>
            </a:r>
            <a:r>
              <a:rPr lang="en-US" sz="2266" dirty="0">
                <a:solidFill>
                  <a:srgbClr val="FFFFFF"/>
                </a:solidFill>
                <a:latin typeface="Montserrat"/>
                <a:ea typeface="Montserrat"/>
                <a:cs typeface="Montserrat"/>
                <a:sym typeface="Montserrat"/>
              </a:rPr>
              <a:t> D&amp;O</a:t>
            </a:r>
          </a:p>
        </p:txBody>
      </p:sp>
      <p:pic>
        <p:nvPicPr>
          <p:cNvPr id="13" name="Immagine 12">
            <a:extLst>
              <a:ext uri="{FF2B5EF4-FFF2-40B4-BE49-F238E27FC236}">
                <a16:creationId xmlns:a16="http://schemas.microsoft.com/office/drawing/2014/main" id="{1656CA6F-2907-0EC0-04EC-4038CD36E1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8400" y="653765"/>
            <a:ext cx="1678178" cy="824901"/>
          </a:xfrm>
          <a:prstGeom prst="rect">
            <a:avLst/>
          </a:prstGeom>
        </p:spPr>
      </p:pic>
      <p:sp>
        <p:nvSpPr>
          <p:cNvPr id="22" name="Titolo 1">
            <a:extLst>
              <a:ext uri="{FF2B5EF4-FFF2-40B4-BE49-F238E27FC236}">
                <a16:creationId xmlns:a16="http://schemas.microsoft.com/office/drawing/2014/main" id="{3449B474-EEEC-9518-3736-D733897619BD}"/>
              </a:ext>
            </a:extLst>
          </p:cNvPr>
          <p:cNvSpPr txBox="1">
            <a:spLocks/>
          </p:cNvSpPr>
          <p:nvPr/>
        </p:nvSpPr>
        <p:spPr>
          <a:xfrm>
            <a:off x="1995386" y="3714397"/>
            <a:ext cx="7975600" cy="1591733"/>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609630"/>
            <a:r>
              <a:rPr lang="it-IT" sz="2933" b="1" dirty="0">
                <a:solidFill>
                  <a:prstClr val="black"/>
                </a:solidFill>
                <a:latin typeface="Montserrat Light" panose="00000400000000000000" pitchFamily="2" charset="0"/>
              </a:rPr>
              <a:t>Introduzione</a:t>
            </a:r>
            <a:r>
              <a:rPr lang="it-IT" sz="2933" dirty="0">
                <a:solidFill>
                  <a:prstClr val="black"/>
                </a:solidFill>
                <a:latin typeface="Montserrat Light" panose="00000400000000000000" pitchFamily="2" charset="0"/>
              </a:rPr>
              <a:t>: </a:t>
            </a:r>
          </a:p>
          <a:p>
            <a:pPr defTabSz="609630"/>
            <a:r>
              <a:rPr lang="it-IT" sz="2933" dirty="0">
                <a:solidFill>
                  <a:prstClr val="black"/>
                </a:solidFill>
                <a:latin typeface="Montserrat Light" panose="00000400000000000000" pitchFamily="2" charset="0"/>
              </a:rPr>
              <a:t>L'Indispensabilità della Polizza D&amp;O </a:t>
            </a:r>
          </a:p>
          <a:p>
            <a:pPr defTabSz="609630"/>
            <a:r>
              <a:rPr lang="it-IT" sz="2933" dirty="0">
                <a:solidFill>
                  <a:prstClr val="black"/>
                </a:solidFill>
                <a:latin typeface="Montserrat Light" panose="00000400000000000000" pitchFamily="2" charset="0"/>
              </a:rPr>
              <a:t>nel Contesto Aziendale Moderno</a:t>
            </a:r>
          </a:p>
        </p:txBody>
      </p:sp>
    </p:spTree>
    <p:extLst>
      <p:ext uri="{BB962C8B-B14F-4D97-AF65-F5344CB8AC3E}">
        <p14:creationId xmlns:p14="http://schemas.microsoft.com/office/powerpoint/2010/main" val="3185016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4C58E-D06C-ADEA-5AA8-9FB61B115CC2}"/>
            </a:ext>
          </a:extLst>
        </p:cNvPr>
        <p:cNvGrpSpPr/>
        <p:nvPr/>
      </p:nvGrpSpPr>
      <p:grpSpPr>
        <a:xfrm>
          <a:off x="0" y="0"/>
          <a:ext cx="0" cy="0"/>
          <a:chOff x="0" y="0"/>
          <a:chExt cx="0" cy="0"/>
        </a:xfrm>
      </p:grpSpPr>
      <p:pic>
        <p:nvPicPr>
          <p:cNvPr id="20" name="Immagine 19" descr="Immagine che contiene vestiti, persona, finestra, edificio&#10;&#10;Il contenuto generato dall'IA potrebbe non essere corretto.">
            <a:extLst>
              <a:ext uri="{FF2B5EF4-FFF2-40B4-BE49-F238E27FC236}">
                <a16:creationId xmlns:a16="http://schemas.microsoft.com/office/drawing/2014/main" id="{20044279-30E6-6A6E-7524-CCE1578846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984" y="-26291"/>
            <a:ext cx="12385984" cy="6300092"/>
          </a:xfrm>
          <a:prstGeom prst="rect">
            <a:avLst/>
          </a:prstGeom>
        </p:spPr>
      </p:pic>
      <p:grpSp>
        <p:nvGrpSpPr>
          <p:cNvPr id="3" name="Group 3">
            <a:extLst>
              <a:ext uri="{FF2B5EF4-FFF2-40B4-BE49-F238E27FC236}">
                <a16:creationId xmlns:a16="http://schemas.microsoft.com/office/drawing/2014/main" id="{C19F2062-2948-02D2-70D8-B77FF669C765}"/>
              </a:ext>
            </a:extLst>
          </p:cNvPr>
          <p:cNvGrpSpPr/>
          <p:nvPr/>
        </p:nvGrpSpPr>
        <p:grpSpPr>
          <a:xfrm>
            <a:off x="-228828" y="2633663"/>
            <a:ext cx="12424003" cy="4308491"/>
            <a:chOff x="0" y="0"/>
            <a:chExt cx="24848006" cy="8616983"/>
          </a:xfrm>
        </p:grpSpPr>
        <p:sp>
          <p:nvSpPr>
            <p:cNvPr id="4" name="Freeform 4">
              <a:extLst>
                <a:ext uri="{FF2B5EF4-FFF2-40B4-BE49-F238E27FC236}">
                  <a16:creationId xmlns:a16="http://schemas.microsoft.com/office/drawing/2014/main" id="{2D564D46-2514-7853-2ADF-5DB1DE6FF6D6}"/>
                </a:ext>
              </a:extLst>
            </p:cNvPr>
            <p:cNvSpPr/>
            <p:nvPr/>
          </p:nvSpPr>
          <p:spPr>
            <a:xfrm>
              <a:off x="6350" y="6350"/>
              <a:ext cx="24835358" cy="8604250"/>
            </a:xfrm>
            <a:custGeom>
              <a:avLst/>
              <a:gdLst/>
              <a:ahLst/>
              <a:cxnLst/>
              <a:rect l="l" t="t" r="r" b="b"/>
              <a:pathLst>
                <a:path w="24835358" h="8604250">
                  <a:moveTo>
                    <a:pt x="0" y="0"/>
                  </a:moveTo>
                  <a:lnTo>
                    <a:pt x="24835358" y="0"/>
                  </a:lnTo>
                  <a:lnTo>
                    <a:pt x="24835358" y="8604250"/>
                  </a:lnTo>
                  <a:lnTo>
                    <a:pt x="0" y="8604250"/>
                  </a:lnTo>
                  <a:close/>
                </a:path>
              </a:pathLst>
            </a:custGeom>
            <a:solidFill>
              <a:srgbClr val="FFFFFF"/>
            </a:solidFill>
          </p:spPr>
          <p:txBody>
            <a:bodyPr/>
            <a:lstStyle/>
            <a:p>
              <a:pPr defTabSz="609630"/>
              <a:endParaRPr lang="it-IT" sz="1200">
                <a:solidFill>
                  <a:prstClr val="black"/>
                </a:solidFill>
                <a:latin typeface="Calibri"/>
              </a:endParaRPr>
            </a:p>
          </p:txBody>
        </p:sp>
      </p:grpSp>
      <p:grpSp>
        <p:nvGrpSpPr>
          <p:cNvPr id="14" name="Group 14">
            <a:extLst>
              <a:ext uri="{FF2B5EF4-FFF2-40B4-BE49-F238E27FC236}">
                <a16:creationId xmlns:a16="http://schemas.microsoft.com/office/drawing/2014/main" id="{2A4B873F-0896-05F3-25B0-3A0B72CDC162}"/>
              </a:ext>
            </a:extLst>
          </p:cNvPr>
          <p:cNvGrpSpPr/>
          <p:nvPr/>
        </p:nvGrpSpPr>
        <p:grpSpPr>
          <a:xfrm>
            <a:off x="9633590" y="-54805"/>
            <a:ext cx="2561585" cy="2561585"/>
            <a:chOff x="0" y="0"/>
            <a:chExt cx="5123170" cy="5123171"/>
          </a:xfrm>
        </p:grpSpPr>
        <p:sp>
          <p:nvSpPr>
            <p:cNvPr id="15" name="Freeform 15">
              <a:extLst>
                <a:ext uri="{FF2B5EF4-FFF2-40B4-BE49-F238E27FC236}">
                  <a16:creationId xmlns:a16="http://schemas.microsoft.com/office/drawing/2014/main" id="{67C4ACD2-585E-76C5-52EC-C3CEF0BD45A4}"/>
                </a:ext>
              </a:extLst>
            </p:cNvPr>
            <p:cNvSpPr/>
            <p:nvPr/>
          </p:nvSpPr>
          <p:spPr>
            <a:xfrm>
              <a:off x="6350" y="6350"/>
              <a:ext cx="5110480" cy="5110480"/>
            </a:xfrm>
            <a:custGeom>
              <a:avLst/>
              <a:gdLst/>
              <a:ahLst/>
              <a:cxnLst/>
              <a:rect l="l" t="t" r="r" b="b"/>
              <a:pathLst>
                <a:path w="5110480" h="5110480">
                  <a:moveTo>
                    <a:pt x="0" y="2555240"/>
                  </a:moveTo>
                  <a:cubicBezTo>
                    <a:pt x="0" y="1144016"/>
                    <a:pt x="1144016" y="0"/>
                    <a:pt x="2555240" y="0"/>
                  </a:cubicBezTo>
                  <a:cubicBezTo>
                    <a:pt x="3966464" y="0"/>
                    <a:pt x="5110480" y="1144016"/>
                    <a:pt x="5110480" y="2555240"/>
                  </a:cubicBezTo>
                  <a:cubicBezTo>
                    <a:pt x="5110480" y="3966464"/>
                    <a:pt x="3966464" y="5110480"/>
                    <a:pt x="2555240" y="5110480"/>
                  </a:cubicBezTo>
                  <a:cubicBezTo>
                    <a:pt x="1144016" y="5110480"/>
                    <a:pt x="0" y="3966464"/>
                    <a:pt x="0" y="2555240"/>
                  </a:cubicBezTo>
                  <a:close/>
                </a:path>
              </a:pathLst>
            </a:custGeom>
            <a:solidFill>
              <a:srgbClr val="BB1F1B"/>
            </a:solidFill>
          </p:spPr>
          <p:txBody>
            <a:bodyPr/>
            <a:lstStyle/>
            <a:p>
              <a:pPr defTabSz="609630"/>
              <a:endParaRPr lang="it-IT" sz="1200">
                <a:solidFill>
                  <a:prstClr val="black"/>
                </a:solidFill>
                <a:latin typeface="Calibri"/>
              </a:endParaRPr>
            </a:p>
          </p:txBody>
        </p:sp>
      </p:grpSp>
      <p:grpSp>
        <p:nvGrpSpPr>
          <p:cNvPr id="17" name="Group 17">
            <a:extLst>
              <a:ext uri="{FF2B5EF4-FFF2-40B4-BE49-F238E27FC236}">
                <a16:creationId xmlns:a16="http://schemas.microsoft.com/office/drawing/2014/main" id="{5A080557-B42C-26F2-2293-324222B44825}"/>
              </a:ext>
            </a:extLst>
          </p:cNvPr>
          <p:cNvGrpSpPr/>
          <p:nvPr/>
        </p:nvGrpSpPr>
        <p:grpSpPr>
          <a:xfrm>
            <a:off x="-194010" y="1980362"/>
            <a:ext cx="12417679" cy="683637"/>
            <a:chOff x="0" y="0"/>
            <a:chExt cx="24440374" cy="1332000"/>
          </a:xfrm>
        </p:grpSpPr>
        <p:sp>
          <p:nvSpPr>
            <p:cNvPr id="18" name="Freeform 18">
              <a:extLst>
                <a:ext uri="{FF2B5EF4-FFF2-40B4-BE49-F238E27FC236}">
                  <a16:creationId xmlns:a16="http://schemas.microsoft.com/office/drawing/2014/main" id="{E97C009B-F160-0119-7C11-054706B47D33}"/>
                </a:ext>
              </a:extLst>
            </p:cNvPr>
            <p:cNvSpPr/>
            <p:nvPr/>
          </p:nvSpPr>
          <p:spPr>
            <a:xfrm>
              <a:off x="0" y="0"/>
              <a:ext cx="24440387" cy="1331976"/>
            </a:xfrm>
            <a:custGeom>
              <a:avLst/>
              <a:gdLst/>
              <a:ahLst/>
              <a:cxnLst/>
              <a:rect l="l" t="t" r="r" b="b"/>
              <a:pathLst>
                <a:path w="24440387" h="1331976">
                  <a:moveTo>
                    <a:pt x="0" y="0"/>
                  </a:moveTo>
                  <a:lnTo>
                    <a:pt x="24440387" y="0"/>
                  </a:lnTo>
                  <a:lnTo>
                    <a:pt x="24440387" y="1331976"/>
                  </a:lnTo>
                  <a:lnTo>
                    <a:pt x="0" y="1331976"/>
                  </a:lnTo>
                  <a:close/>
                </a:path>
              </a:pathLst>
            </a:custGeom>
            <a:solidFill>
              <a:srgbClr val="BB1F1B"/>
            </a:solidFill>
          </p:spPr>
          <p:txBody>
            <a:bodyPr/>
            <a:lstStyle/>
            <a:p>
              <a:pPr defTabSz="609630"/>
              <a:endParaRPr lang="it-IT" sz="1200">
                <a:solidFill>
                  <a:prstClr val="black"/>
                </a:solidFill>
                <a:latin typeface="Calibri"/>
              </a:endParaRPr>
            </a:p>
          </p:txBody>
        </p:sp>
      </p:grpSp>
      <p:sp>
        <p:nvSpPr>
          <p:cNvPr id="19" name="TextBox 19">
            <a:extLst>
              <a:ext uri="{FF2B5EF4-FFF2-40B4-BE49-F238E27FC236}">
                <a16:creationId xmlns:a16="http://schemas.microsoft.com/office/drawing/2014/main" id="{F15DFC7C-B228-F4F2-2DDA-75D6EC9EF08E}"/>
              </a:ext>
            </a:extLst>
          </p:cNvPr>
          <p:cNvSpPr txBox="1"/>
          <p:nvPr/>
        </p:nvSpPr>
        <p:spPr>
          <a:xfrm>
            <a:off x="17704" y="2129214"/>
            <a:ext cx="12631496" cy="346249"/>
          </a:xfrm>
          <a:prstGeom prst="rect">
            <a:avLst/>
          </a:prstGeom>
        </p:spPr>
        <p:txBody>
          <a:bodyPr lIns="0" tIns="0" rIns="0" bIns="0" rtlCol="0" anchor="t">
            <a:spAutoFit/>
          </a:bodyPr>
          <a:lstStyle/>
          <a:p>
            <a:pPr defTabSz="609630">
              <a:lnSpc>
                <a:spcPts val="2719"/>
              </a:lnSpc>
              <a:spcBef>
                <a:spcPct val="0"/>
              </a:spcBef>
            </a:pPr>
            <a:r>
              <a:rPr lang="it-IT" sz="2266" dirty="0">
                <a:solidFill>
                  <a:srgbClr val="FFFFFF"/>
                </a:solidFill>
                <a:latin typeface="Montserrat"/>
                <a:ea typeface="Montserrat"/>
                <a:cs typeface="Montserrat"/>
                <a:sym typeface="Montserrat"/>
              </a:rPr>
              <a:t>Definizione e Scopo Principale della Polizza D&amp;O</a:t>
            </a:r>
            <a:endParaRPr lang="en-US" sz="2266" dirty="0">
              <a:solidFill>
                <a:srgbClr val="FFFFFF"/>
              </a:solidFill>
              <a:latin typeface="Montserrat"/>
              <a:ea typeface="Montserrat"/>
              <a:cs typeface="Montserrat"/>
              <a:sym typeface="Montserrat"/>
            </a:endParaRPr>
          </a:p>
        </p:txBody>
      </p:sp>
      <p:pic>
        <p:nvPicPr>
          <p:cNvPr id="13" name="Immagine 12">
            <a:extLst>
              <a:ext uri="{FF2B5EF4-FFF2-40B4-BE49-F238E27FC236}">
                <a16:creationId xmlns:a16="http://schemas.microsoft.com/office/drawing/2014/main" id="{163EBEDB-D5B8-3F78-842B-7A2EB7CC1C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8400" y="653765"/>
            <a:ext cx="1678178" cy="824901"/>
          </a:xfrm>
          <a:prstGeom prst="rect">
            <a:avLst/>
          </a:prstGeom>
        </p:spPr>
      </p:pic>
      <p:sp>
        <p:nvSpPr>
          <p:cNvPr id="22" name="Titolo 1">
            <a:extLst>
              <a:ext uri="{FF2B5EF4-FFF2-40B4-BE49-F238E27FC236}">
                <a16:creationId xmlns:a16="http://schemas.microsoft.com/office/drawing/2014/main" id="{404F7169-DADD-7DE5-616E-96544E67DC66}"/>
              </a:ext>
            </a:extLst>
          </p:cNvPr>
          <p:cNvSpPr txBox="1">
            <a:spLocks/>
          </p:cNvSpPr>
          <p:nvPr/>
        </p:nvSpPr>
        <p:spPr>
          <a:xfrm>
            <a:off x="203200" y="2972587"/>
            <a:ext cx="10972800" cy="3555213"/>
          </a:xfrm>
          <a:prstGeom prst="rect">
            <a:avLst/>
          </a:prstGeom>
        </p:spPr>
        <p:txBody>
          <a:bodyP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defTabSz="609630">
              <a:lnSpc>
                <a:spcPct val="120000"/>
              </a:lnSpc>
            </a:pPr>
            <a:r>
              <a:rPr lang="it-IT" sz="2933" b="1" dirty="0">
                <a:solidFill>
                  <a:prstClr val="black"/>
                </a:solidFill>
                <a:latin typeface="Montserrat Light" panose="00000400000000000000" pitchFamily="2" charset="0"/>
              </a:rPr>
              <a:t>La polizza Directors &amp; </a:t>
            </a:r>
            <a:r>
              <a:rPr lang="it-IT" sz="2933" b="1" dirty="0" err="1">
                <a:solidFill>
                  <a:prstClr val="black"/>
                </a:solidFill>
                <a:latin typeface="Montserrat Light" panose="00000400000000000000" pitchFamily="2" charset="0"/>
              </a:rPr>
              <a:t>Officers</a:t>
            </a:r>
            <a:r>
              <a:rPr lang="it-IT" sz="2933" b="1" dirty="0">
                <a:solidFill>
                  <a:prstClr val="black"/>
                </a:solidFill>
                <a:latin typeface="Montserrat Light" panose="00000400000000000000" pitchFamily="2" charset="0"/>
              </a:rPr>
              <a:t> Liability Insurance </a:t>
            </a:r>
            <a:r>
              <a:rPr lang="it-IT" sz="2933" dirty="0">
                <a:solidFill>
                  <a:prstClr val="black"/>
                </a:solidFill>
                <a:latin typeface="Montserrat Light" panose="00000400000000000000" pitchFamily="2" charset="0"/>
              </a:rPr>
              <a:t>(comunemente nota come D&amp;O) è uno strumento di assicurazione della responsabilità civile professionale che rappresenta una tutela fondamentale per le figure apicali di un'organizzazione. </a:t>
            </a:r>
          </a:p>
          <a:p>
            <a:pPr algn="just" defTabSz="609630">
              <a:lnSpc>
                <a:spcPct val="120000"/>
              </a:lnSpc>
            </a:pPr>
            <a:endParaRPr lang="it-IT" sz="2933" dirty="0">
              <a:solidFill>
                <a:prstClr val="black"/>
              </a:solidFill>
              <a:latin typeface="Montserrat Light" panose="00000400000000000000" pitchFamily="2" charset="0"/>
            </a:endParaRPr>
          </a:p>
          <a:p>
            <a:pPr algn="just" defTabSz="609630">
              <a:lnSpc>
                <a:spcPct val="120000"/>
              </a:lnSpc>
            </a:pPr>
            <a:r>
              <a:rPr lang="it-IT" sz="2933" dirty="0">
                <a:solidFill>
                  <a:prstClr val="black"/>
                </a:solidFill>
                <a:latin typeface="Montserrat Light" panose="00000400000000000000" pitchFamily="2" charset="0"/>
              </a:rPr>
              <a:t>Il suo scopo primario è proteggere il patrimonio personale dei soggetti assicurati da potenziali richieste di risarcimento avanzate da terzi. </a:t>
            </a:r>
          </a:p>
          <a:p>
            <a:pPr algn="just" defTabSz="609630">
              <a:lnSpc>
                <a:spcPct val="120000"/>
              </a:lnSpc>
            </a:pPr>
            <a:r>
              <a:rPr lang="it-IT" sz="2933" dirty="0">
                <a:solidFill>
                  <a:prstClr val="black"/>
                </a:solidFill>
                <a:latin typeface="Montserrat Light" panose="00000400000000000000" pitchFamily="2" charset="0"/>
              </a:rPr>
              <a:t>A differenza di altre forme di assicurazione che coprono i rischi operativi o i danni a cose e persone, la polizza D&amp;O si concentra sui </a:t>
            </a:r>
            <a:r>
              <a:rPr lang="it-IT" sz="2933" b="1" dirty="0">
                <a:solidFill>
                  <a:prstClr val="black"/>
                </a:solidFill>
                <a:latin typeface="Montserrat Light" panose="00000400000000000000" pitchFamily="2" charset="0"/>
              </a:rPr>
              <a:t>rischi specifici derivanti da atti di gestione e dalle decisioni strategiche assunte nell'ambito del proprio ruolo</a:t>
            </a:r>
            <a:r>
              <a:rPr lang="it-IT" sz="2933" dirty="0">
                <a:solidFill>
                  <a:prstClr val="black"/>
                </a:solidFill>
                <a:latin typeface="Montserrat Light" panose="00000400000000000000" pitchFamily="2" charset="0"/>
              </a:rPr>
              <a:t>.</a:t>
            </a:r>
          </a:p>
        </p:txBody>
      </p:sp>
    </p:spTree>
    <p:extLst>
      <p:ext uri="{BB962C8B-B14F-4D97-AF65-F5344CB8AC3E}">
        <p14:creationId xmlns:p14="http://schemas.microsoft.com/office/powerpoint/2010/main" val="2496843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103EE-AA11-E393-4E02-B2061F3FFAB0}"/>
            </a:ext>
          </a:extLst>
        </p:cNvPr>
        <p:cNvGrpSpPr/>
        <p:nvPr/>
      </p:nvGrpSpPr>
      <p:grpSpPr>
        <a:xfrm>
          <a:off x="0" y="0"/>
          <a:ext cx="0" cy="0"/>
          <a:chOff x="0" y="0"/>
          <a:chExt cx="0" cy="0"/>
        </a:xfrm>
      </p:grpSpPr>
      <p:pic>
        <p:nvPicPr>
          <p:cNvPr id="20" name="Immagine 19" descr="Immagine che contiene vestiti, persona, finestra, edificio&#10;&#10;Il contenuto generato dall'IA potrebbe non essere corretto.">
            <a:extLst>
              <a:ext uri="{FF2B5EF4-FFF2-40B4-BE49-F238E27FC236}">
                <a16:creationId xmlns:a16="http://schemas.microsoft.com/office/drawing/2014/main" id="{7738442C-91C0-CFA5-D7B7-E2AF52D427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984" y="-26291"/>
            <a:ext cx="12385984" cy="6300092"/>
          </a:xfrm>
          <a:prstGeom prst="rect">
            <a:avLst/>
          </a:prstGeom>
        </p:spPr>
      </p:pic>
      <p:sp>
        <p:nvSpPr>
          <p:cNvPr id="4" name="Freeform 4">
            <a:extLst>
              <a:ext uri="{FF2B5EF4-FFF2-40B4-BE49-F238E27FC236}">
                <a16:creationId xmlns:a16="http://schemas.microsoft.com/office/drawing/2014/main" id="{820BAC2A-97CD-1E9B-2D10-9F64F1CFC74F}"/>
              </a:ext>
            </a:extLst>
          </p:cNvPr>
          <p:cNvSpPr/>
          <p:nvPr/>
        </p:nvSpPr>
        <p:spPr>
          <a:xfrm>
            <a:off x="-225654" y="2636838"/>
            <a:ext cx="12417679" cy="4302125"/>
          </a:xfrm>
          <a:custGeom>
            <a:avLst/>
            <a:gdLst/>
            <a:ahLst/>
            <a:cxnLst/>
            <a:rect l="l" t="t" r="r" b="b"/>
            <a:pathLst>
              <a:path w="24835358" h="8604250">
                <a:moveTo>
                  <a:pt x="0" y="0"/>
                </a:moveTo>
                <a:lnTo>
                  <a:pt x="24835358" y="0"/>
                </a:lnTo>
                <a:lnTo>
                  <a:pt x="24835358" y="8604250"/>
                </a:lnTo>
                <a:lnTo>
                  <a:pt x="0" y="8604250"/>
                </a:lnTo>
                <a:close/>
              </a:path>
            </a:pathLst>
          </a:custGeom>
          <a:solidFill>
            <a:srgbClr val="FFFFFF"/>
          </a:solidFill>
        </p:spPr>
        <p:txBody>
          <a:bodyPr/>
          <a:lstStyle/>
          <a:p>
            <a:pPr defTabSz="609630"/>
            <a:endParaRPr lang="it-IT" sz="1200">
              <a:solidFill>
                <a:prstClr val="black"/>
              </a:solidFill>
              <a:latin typeface="Calibri"/>
            </a:endParaRPr>
          </a:p>
        </p:txBody>
      </p:sp>
      <p:grpSp>
        <p:nvGrpSpPr>
          <p:cNvPr id="14" name="Group 14">
            <a:extLst>
              <a:ext uri="{FF2B5EF4-FFF2-40B4-BE49-F238E27FC236}">
                <a16:creationId xmlns:a16="http://schemas.microsoft.com/office/drawing/2014/main" id="{68924681-4F5B-2249-E86E-5EBD5F7D083C}"/>
              </a:ext>
            </a:extLst>
          </p:cNvPr>
          <p:cNvGrpSpPr/>
          <p:nvPr/>
        </p:nvGrpSpPr>
        <p:grpSpPr>
          <a:xfrm>
            <a:off x="9633590" y="-54805"/>
            <a:ext cx="2561585" cy="2561585"/>
            <a:chOff x="0" y="0"/>
            <a:chExt cx="5123170" cy="5123171"/>
          </a:xfrm>
        </p:grpSpPr>
        <p:sp>
          <p:nvSpPr>
            <p:cNvPr id="15" name="Freeform 15">
              <a:extLst>
                <a:ext uri="{FF2B5EF4-FFF2-40B4-BE49-F238E27FC236}">
                  <a16:creationId xmlns:a16="http://schemas.microsoft.com/office/drawing/2014/main" id="{B9595128-F990-BBB0-9D3E-E27E24A92BCC}"/>
                </a:ext>
              </a:extLst>
            </p:cNvPr>
            <p:cNvSpPr/>
            <p:nvPr/>
          </p:nvSpPr>
          <p:spPr>
            <a:xfrm>
              <a:off x="6350" y="6350"/>
              <a:ext cx="5110480" cy="5110480"/>
            </a:xfrm>
            <a:custGeom>
              <a:avLst/>
              <a:gdLst/>
              <a:ahLst/>
              <a:cxnLst/>
              <a:rect l="l" t="t" r="r" b="b"/>
              <a:pathLst>
                <a:path w="5110480" h="5110480">
                  <a:moveTo>
                    <a:pt x="0" y="2555240"/>
                  </a:moveTo>
                  <a:cubicBezTo>
                    <a:pt x="0" y="1144016"/>
                    <a:pt x="1144016" y="0"/>
                    <a:pt x="2555240" y="0"/>
                  </a:cubicBezTo>
                  <a:cubicBezTo>
                    <a:pt x="3966464" y="0"/>
                    <a:pt x="5110480" y="1144016"/>
                    <a:pt x="5110480" y="2555240"/>
                  </a:cubicBezTo>
                  <a:cubicBezTo>
                    <a:pt x="5110480" y="3966464"/>
                    <a:pt x="3966464" y="5110480"/>
                    <a:pt x="2555240" y="5110480"/>
                  </a:cubicBezTo>
                  <a:cubicBezTo>
                    <a:pt x="1144016" y="5110480"/>
                    <a:pt x="0" y="3966464"/>
                    <a:pt x="0" y="2555240"/>
                  </a:cubicBezTo>
                  <a:close/>
                </a:path>
              </a:pathLst>
            </a:custGeom>
            <a:solidFill>
              <a:srgbClr val="BB1F1B"/>
            </a:solidFill>
          </p:spPr>
          <p:txBody>
            <a:bodyPr/>
            <a:lstStyle/>
            <a:p>
              <a:pPr defTabSz="609630"/>
              <a:endParaRPr lang="it-IT" sz="1200">
                <a:solidFill>
                  <a:prstClr val="black"/>
                </a:solidFill>
                <a:latin typeface="Calibri"/>
              </a:endParaRPr>
            </a:p>
          </p:txBody>
        </p:sp>
      </p:grpSp>
      <p:grpSp>
        <p:nvGrpSpPr>
          <p:cNvPr id="17" name="Group 17">
            <a:extLst>
              <a:ext uri="{FF2B5EF4-FFF2-40B4-BE49-F238E27FC236}">
                <a16:creationId xmlns:a16="http://schemas.microsoft.com/office/drawing/2014/main" id="{5FFBA892-A9B9-BA18-076B-C436003BEA49}"/>
              </a:ext>
            </a:extLst>
          </p:cNvPr>
          <p:cNvGrpSpPr/>
          <p:nvPr/>
        </p:nvGrpSpPr>
        <p:grpSpPr>
          <a:xfrm>
            <a:off x="-194010" y="1980362"/>
            <a:ext cx="12417679" cy="683637"/>
            <a:chOff x="0" y="0"/>
            <a:chExt cx="24440374" cy="1332000"/>
          </a:xfrm>
        </p:grpSpPr>
        <p:sp>
          <p:nvSpPr>
            <p:cNvPr id="18" name="Freeform 18">
              <a:extLst>
                <a:ext uri="{FF2B5EF4-FFF2-40B4-BE49-F238E27FC236}">
                  <a16:creationId xmlns:a16="http://schemas.microsoft.com/office/drawing/2014/main" id="{309E04FC-8192-EFBA-A22D-EB8F15E83867}"/>
                </a:ext>
              </a:extLst>
            </p:cNvPr>
            <p:cNvSpPr/>
            <p:nvPr/>
          </p:nvSpPr>
          <p:spPr>
            <a:xfrm>
              <a:off x="0" y="0"/>
              <a:ext cx="24440387" cy="1331976"/>
            </a:xfrm>
            <a:custGeom>
              <a:avLst/>
              <a:gdLst/>
              <a:ahLst/>
              <a:cxnLst/>
              <a:rect l="l" t="t" r="r" b="b"/>
              <a:pathLst>
                <a:path w="24440387" h="1331976">
                  <a:moveTo>
                    <a:pt x="0" y="0"/>
                  </a:moveTo>
                  <a:lnTo>
                    <a:pt x="24440387" y="0"/>
                  </a:lnTo>
                  <a:lnTo>
                    <a:pt x="24440387" y="1331976"/>
                  </a:lnTo>
                  <a:lnTo>
                    <a:pt x="0" y="1331976"/>
                  </a:lnTo>
                  <a:close/>
                </a:path>
              </a:pathLst>
            </a:custGeom>
            <a:solidFill>
              <a:srgbClr val="BB1F1B"/>
            </a:solidFill>
          </p:spPr>
          <p:txBody>
            <a:bodyPr/>
            <a:lstStyle/>
            <a:p>
              <a:pPr defTabSz="609630"/>
              <a:endParaRPr lang="it-IT" sz="1200">
                <a:solidFill>
                  <a:prstClr val="black"/>
                </a:solidFill>
                <a:latin typeface="Calibri"/>
              </a:endParaRPr>
            </a:p>
          </p:txBody>
        </p:sp>
      </p:grpSp>
      <p:sp>
        <p:nvSpPr>
          <p:cNvPr id="19" name="TextBox 19">
            <a:extLst>
              <a:ext uri="{FF2B5EF4-FFF2-40B4-BE49-F238E27FC236}">
                <a16:creationId xmlns:a16="http://schemas.microsoft.com/office/drawing/2014/main" id="{53DBD38B-28D0-6D3C-893A-AD46BAD0784A}"/>
              </a:ext>
            </a:extLst>
          </p:cNvPr>
          <p:cNvSpPr txBox="1"/>
          <p:nvPr/>
        </p:nvSpPr>
        <p:spPr>
          <a:xfrm>
            <a:off x="17704" y="2129214"/>
            <a:ext cx="12631496" cy="346249"/>
          </a:xfrm>
          <a:prstGeom prst="rect">
            <a:avLst/>
          </a:prstGeom>
        </p:spPr>
        <p:txBody>
          <a:bodyPr lIns="0" tIns="0" rIns="0" bIns="0" rtlCol="0" anchor="t">
            <a:spAutoFit/>
          </a:bodyPr>
          <a:lstStyle/>
          <a:p>
            <a:pPr defTabSz="609630">
              <a:lnSpc>
                <a:spcPts val="2719"/>
              </a:lnSpc>
              <a:spcBef>
                <a:spcPct val="0"/>
              </a:spcBef>
            </a:pPr>
            <a:r>
              <a:rPr lang="it-IT" sz="2266" dirty="0">
                <a:solidFill>
                  <a:srgbClr val="FFFFFF"/>
                </a:solidFill>
                <a:latin typeface="Montserrat"/>
                <a:ea typeface="Montserrat"/>
                <a:cs typeface="Montserrat"/>
                <a:sym typeface="Montserrat"/>
              </a:rPr>
              <a:t>Definizione e Scopo Principale della Polizza D&amp;O</a:t>
            </a:r>
            <a:endParaRPr lang="en-US" sz="2266" dirty="0">
              <a:solidFill>
                <a:srgbClr val="FFFFFF"/>
              </a:solidFill>
              <a:latin typeface="Montserrat"/>
              <a:ea typeface="Montserrat"/>
              <a:cs typeface="Montserrat"/>
              <a:sym typeface="Montserrat"/>
            </a:endParaRPr>
          </a:p>
        </p:txBody>
      </p:sp>
      <p:pic>
        <p:nvPicPr>
          <p:cNvPr id="13" name="Immagine 12">
            <a:extLst>
              <a:ext uri="{FF2B5EF4-FFF2-40B4-BE49-F238E27FC236}">
                <a16:creationId xmlns:a16="http://schemas.microsoft.com/office/drawing/2014/main" id="{6A21B409-91A1-27C5-7AF5-6A7272231D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8400" y="653765"/>
            <a:ext cx="1678178" cy="824901"/>
          </a:xfrm>
          <a:prstGeom prst="rect">
            <a:avLst/>
          </a:prstGeom>
        </p:spPr>
      </p:pic>
      <p:sp>
        <p:nvSpPr>
          <p:cNvPr id="22" name="Titolo 1">
            <a:extLst>
              <a:ext uri="{FF2B5EF4-FFF2-40B4-BE49-F238E27FC236}">
                <a16:creationId xmlns:a16="http://schemas.microsoft.com/office/drawing/2014/main" id="{B4E6182D-6458-050C-EAF2-2394DBADAE83}"/>
              </a:ext>
            </a:extLst>
          </p:cNvPr>
          <p:cNvSpPr txBox="1">
            <a:spLocks/>
          </p:cNvSpPr>
          <p:nvPr/>
        </p:nvSpPr>
        <p:spPr>
          <a:xfrm>
            <a:off x="203200" y="2972587"/>
            <a:ext cx="10972800" cy="3555213"/>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defTabSz="609630">
              <a:lnSpc>
                <a:spcPct val="120000"/>
              </a:lnSpc>
            </a:pPr>
            <a:r>
              <a:rPr lang="it-IT" sz="2067" dirty="0">
                <a:solidFill>
                  <a:prstClr val="black"/>
                </a:solidFill>
                <a:latin typeface="Montserrat Light" panose="00000400000000000000" pitchFamily="2" charset="0"/>
              </a:rPr>
              <a:t>Le persone fisiche assicurate, ovvero gli </a:t>
            </a:r>
            <a:r>
              <a:rPr lang="it-IT" sz="2067" b="1" dirty="0">
                <a:solidFill>
                  <a:prstClr val="black"/>
                </a:solidFill>
                <a:latin typeface="Montserrat Light" panose="00000400000000000000" pitchFamily="2" charset="0"/>
              </a:rPr>
              <a:t>"Assicurati", </a:t>
            </a:r>
            <a:r>
              <a:rPr lang="it-IT" sz="2067" dirty="0">
                <a:solidFill>
                  <a:prstClr val="black"/>
                </a:solidFill>
                <a:latin typeface="Montserrat Light" panose="00000400000000000000" pitchFamily="2" charset="0"/>
              </a:rPr>
              <a:t>includono non solo gli attuali membri degli organi di gestione e controllo, come l'Amministratore Unico, i Consiglieri di Amministrazione, il Direttore Generale, i Sindaci e i membri del Collegio Sindacale, ma anche i soggetti che hanno ricoperto tali ruoli in passato e quelli che li ricopriranno in futuro. </a:t>
            </a:r>
          </a:p>
          <a:p>
            <a:pPr algn="just" defTabSz="609630">
              <a:lnSpc>
                <a:spcPct val="120000"/>
              </a:lnSpc>
            </a:pPr>
            <a:r>
              <a:rPr lang="it-IT" sz="2067" dirty="0">
                <a:solidFill>
                  <a:prstClr val="black"/>
                </a:solidFill>
                <a:latin typeface="Montserrat Light" panose="00000400000000000000" pitchFamily="2" charset="0"/>
              </a:rPr>
              <a:t>La copertura si estende anche a figure quali i dirigenti con deleghe speciali o gli amministratori di fatto. </a:t>
            </a:r>
          </a:p>
        </p:txBody>
      </p:sp>
    </p:spTree>
    <p:extLst>
      <p:ext uri="{BB962C8B-B14F-4D97-AF65-F5344CB8AC3E}">
        <p14:creationId xmlns:p14="http://schemas.microsoft.com/office/powerpoint/2010/main" val="4010342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EB5F0-362F-4999-1C59-BAB7D11A2BAD}"/>
            </a:ext>
          </a:extLst>
        </p:cNvPr>
        <p:cNvGrpSpPr/>
        <p:nvPr/>
      </p:nvGrpSpPr>
      <p:grpSpPr>
        <a:xfrm>
          <a:off x="0" y="0"/>
          <a:ext cx="0" cy="0"/>
          <a:chOff x="0" y="0"/>
          <a:chExt cx="0" cy="0"/>
        </a:xfrm>
      </p:grpSpPr>
      <p:pic>
        <p:nvPicPr>
          <p:cNvPr id="20" name="Immagine 19" descr="Immagine che contiene vestiti, persona, finestra, edificio&#10;&#10;Il contenuto generato dall'IA potrebbe non essere corretto.">
            <a:extLst>
              <a:ext uri="{FF2B5EF4-FFF2-40B4-BE49-F238E27FC236}">
                <a16:creationId xmlns:a16="http://schemas.microsoft.com/office/drawing/2014/main" id="{C26DDA84-163C-2E26-5B44-210338BB60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984" y="-26291"/>
            <a:ext cx="12385984" cy="6300092"/>
          </a:xfrm>
          <a:prstGeom prst="rect">
            <a:avLst/>
          </a:prstGeom>
        </p:spPr>
      </p:pic>
      <p:sp>
        <p:nvSpPr>
          <p:cNvPr id="4" name="Freeform 4">
            <a:extLst>
              <a:ext uri="{FF2B5EF4-FFF2-40B4-BE49-F238E27FC236}">
                <a16:creationId xmlns:a16="http://schemas.microsoft.com/office/drawing/2014/main" id="{D2E36927-53C1-9AB5-A53D-16C8A9D13BE5}"/>
              </a:ext>
            </a:extLst>
          </p:cNvPr>
          <p:cNvSpPr/>
          <p:nvPr/>
        </p:nvSpPr>
        <p:spPr>
          <a:xfrm>
            <a:off x="-225654" y="2636838"/>
            <a:ext cx="12417679" cy="4302125"/>
          </a:xfrm>
          <a:custGeom>
            <a:avLst/>
            <a:gdLst/>
            <a:ahLst/>
            <a:cxnLst/>
            <a:rect l="l" t="t" r="r" b="b"/>
            <a:pathLst>
              <a:path w="24835358" h="8604250">
                <a:moveTo>
                  <a:pt x="0" y="0"/>
                </a:moveTo>
                <a:lnTo>
                  <a:pt x="24835358" y="0"/>
                </a:lnTo>
                <a:lnTo>
                  <a:pt x="24835358" y="8604250"/>
                </a:lnTo>
                <a:lnTo>
                  <a:pt x="0" y="8604250"/>
                </a:lnTo>
                <a:close/>
              </a:path>
            </a:pathLst>
          </a:custGeom>
          <a:solidFill>
            <a:srgbClr val="FFFFFF"/>
          </a:solidFill>
        </p:spPr>
        <p:txBody>
          <a:bodyPr/>
          <a:lstStyle/>
          <a:p>
            <a:pPr defTabSz="609630"/>
            <a:endParaRPr lang="it-IT" sz="1200">
              <a:solidFill>
                <a:prstClr val="black"/>
              </a:solidFill>
              <a:latin typeface="Calibri"/>
            </a:endParaRPr>
          </a:p>
        </p:txBody>
      </p:sp>
      <p:grpSp>
        <p:nvGrpSpPr>
          <p:cNvPr id="14" name="Group 14">
            <a:extLst>
              <a:ext uri="{FF2B5EF4-FFF2-40B4-BE49-F238E27FC236}">
                <a16:creationId xmlns:a16="http://schemas.microsoft.com/office/drawing/2014/main" id="{A6591A3E-8695-774A-2EF6-93E597F45158}"/>
              </a:ext>
            </a:extLst>
          </p:cNvPr>
          <p:cNvGrpSpPr/>
          <p:nvPr/>
        </p:nvGrpSpPr>
        <p:grpSpPr>
          <a:xfrm>
            <a:off x="9633590" y="-54805"/>
            <a:ext cx="2561585" cy="2561585"/>
            <a:chOff x="0" y="0"/>
            <a:chExt cx="5123170" cy="5123171"/>
          </a:xfrm>
        </p:grpSpPr>
        <p:sp>
          <p:nvSpPr>
            <p:cNvPr id="15" name="Freeform 15">
              <a:extLst>
                <a:ext uri="{FF2B5EF4-FFF2-40B4-BE49-F238E27FC236}">
                  <a16:creationId xmlns:a16="http://schemas.microsoft.com/office/drawing/2014/main" id="{F4D2A044-6470-1357-CDC8-0C1468018F96}"/>
                </a:ext>
              </a:extLst>
            </p:cNvPr>
            <p:cNvSpPr/>
            <p:nvPr/>
          </p:nvSpPr>
          <p:spPr>
            <a:xfrm>
              <a:off x="6350" y="6350"/>
              <a:ext cx="5110480" cy="5110480"/>
            </a:xfrm>
            <a:custGeom>
              <a:avLst/>
              <a:gdLst/>
              <a:ahLst/>
              <a:cxnLst/>
              <a:rect l="l" t="t" r="r" b="b"/>
              <a:pathLst>
                <a:path w="5110480" h="5110480">
                  <a:moveTo>
                    <a:pt x="0" y="2555240"/>
                  </a:moveTo>
                  <a:cubicBezTo>
                    <a:pt x="0" y="1144016"/>
                    <a:pt x="1144016" y="0"/>
                    <a:pt x="2555240" y="0"/>
                  </a:cubicBezTo>
                  <a:cubicBezTo>
                    <a:pt x="3966464" y="0"/>
                    <a:pt x="5110480" y="1144016"/>
                    <a:pt x="5110480" y="2555240"/>
                  </a:cubicBezTo>
                  <a:cubicBezTo>
                    <a:pt x="5110480" y="3966464"/>
                    <a:pt x="3966464" y="5110480"/>
                    <a:pt x="2555240" y="5110480"/>
                  </a:cubicBezTo>
                  <a:cubicBezTo>
                    <a:pt x="1144016" y="5110480"/>
                    <a:pt x="0" y="3966464"/>
                    <a:pt x="0" y="2555240"/>
                  </a:cubicBezTo>
                  <a:close/>
                </a:path>
              </a:pathLst>
            </a:custGeom>
            <a:solidFill>
              <a:srgbClr val="BB1F1B"/>
            </a:solidFill>
          </p:spPr>
          <p:txBody>
            <a:bodyPr/>
            <a:lstStyle/>
            <a:p>
              <a:pPr defTabSz="609630"/>
              <a:endParaRPr lang="it-IT" sz="1200">
                <a:solidFill>
                  <a:prstClr val="black"/>
                </a:solidFill>
                <a:latin typeface="Calibri"/>
              </a:endParaRPr>
            </a:p>
          </p:txBody>
        </p:sp>
      </p:grpSp>
      <p:grpSp>
        <p:nvGrpSpPr>
          <p:cNvPr id="17" name="Group 17">
            <a:extLst>
              <a:ext uri="{FF2B5EF4-FFF2-40B4-BE49-F238E27FC236}">
                <a16:creationId xmlns:a16="http://schemas.microsoft.com/office/drawing/2014/main" id="{D48AA841-6478-AE68-B398-3D07C10B750C}"/>
              </a:ext>
            </a:extLst>
          </p:cNvPr>
          <p:cNvGrpSpPr/>
          <p:nvPr/>
        </p:nvGrpSpPr>
        <p:grpSpPr>
          <a:xfrm>
            <a:off x="-194010" y="1980362"/>
            <a:ext cx="12417679" cy="683637"/>
            <a:chOff x="0" y="0"/>
            <a:chExt cx="24440374" cy="1332000"/>
          </a:xfrm>
        </p:grpSpPr>
        <p:sp>
          <p:nvSpPr>
            <p:cNvPr id="18" name="Freeform 18">
              <a:extLst>
                <a:ext uri="{FF2B5EF4-FFF2-40B4-BE49-F238E27FC236}">
                  <a16:creationId xmlns:a16="http://schemas.microsoft.com/office/drawing/2014/main" id="{2DDE495B-B304-27B0-0D8D-2105D95E982B}"/>
                </a:ext>
              </a:extLst>
            </p:cNvPr>
            <p:cNvSpPr/>
            <p:nvPr/>
          </p:nvSpPr>
          <p:spPr>
            <a:xfrm>
              <a:off x="0" y="0"/>
              <a:ext cx="24440387" cy="1331976"/>
            </a:xfrm>
            <a:custGeom>
              <a:avLst/>
              <a:gdLst/>
              <a:ahLst/>
              <a:cxnLst/>
              <a:rect l="l" t="t" r="r" b="b"/>
              <a:pathLst>
                <a:path w="24440387" h="1331976">
                  <a:moveTo>
                    <a:pt x="0" y="0"/>
                  </a:moveTo>
                  <a:lnTo>
                    <a:pt x="24440387" y="0"/>
                  </a:lnTo>
                  <a:lnTo>
                    <a:pt x="24440387" y="1331976"/>
                  </a:lnTo>
                  <a:lnTo>
                    <a:pt x="0" y="1331976"/>
                  </a:lnTo>
                  <a:close/>
                </a:path>
              </a:pathLst>
            </a:custGeom>
            <a:solidFill>
              <a:srgbClr val="BB1F1B"/>
            </a:solidFill>
          </p:spPr>
          <p:txBody>
            <a:bodyPr/>
            <a:lstStyle/>
            <a:p>
              <a:pPr defTabSz="609630"/>
              <a:endParaRPr lang="it-IT" sz="1200">
                <a:solidFill>
                  <a:prstClr val="black"/>
                </a:solidFill>
                <a:latin typeface="Calibri"/>
              </a:endParaRPr>
            </a:p>
          </p:txBody>
        </p:sp>
      </p:grpSp>
      <p:sp>
        <p:nvSpPr>
          <p:cNvPr id="19" name="TextBox 19">
            <a:extLst>
              <a:ext uri="{FF2B5EF4-FFF2-40B4-BE49-F238E27FC236}">
                <a16:creationId xmlns:a16="http://schemas.microsoft.com/office/drawing/2014/main" id="{8B352D2A-0899-1D18-18CE-BE0874358A9B}"/>
              </a:ext>
            </a:extLst>
          </p:cNvPr>
          <p:cNvSpPr txBox="1"/>
          <p:nvPr/>
        </p:nvSpPr>
        <p:spPr>
          <a:xfrm>
            <a:off x="17704" y="2129214"/>
            <a:ext cx="12631496" cy="346249"/>
          </a:xfrm>
          <a:prstGeom prst="rect">
            <a:avLst/>
          </a:prstGeom>
        </p:spPr>
        <p:txBody>
          <a:bodyPr lIns="0" tIns="0" rIns="0" bIns="0" rtlCol="0" anchor="t">
            <a:spAutoFit/>
          </a:bodyPr>
          <a:lstStyle/>
          <a:p>
            <a:pPr defTabSz="609630">
              <a:lnSpc>
                <a:spcPts val="2719"/>
              </a:lnSpc>
              <a:spcBef>
                <a:spcPct val="0"/>
              </a:spcBef>
            </a:pPr>
            <a:r>
              <a:rPr lang="it-IT" sz="2266" dirty="0">
                <a:solidFill>
                  <a:srgbClr val="FFFFFF"/>
                </a:solidFill>
                <a:latin typeface="Montserrat"/>
                <a:ea typeface="Montserrat"/>
                <a:cs typeface="Montserrat"/>
                <a:sym typeface="Montserrat"/>
              </a:rPr>
              <a:t>Definizione e Scopo Principale della Polizza D&amp;O</a:t>
            </a:r>
            <a:endParaRPr lang="en-US" sz="2266" dirty="0">
              <a:solidFill>
                <a:srgbClr val="FFFFFF"/>
              </a:solidFill>
              <a:latin typeface="Montserrat"/>
              <a:ea typeface="Montserrat"/>
              <a:cs typeface="Montserrat"/>
              <a:sym typeface="Montserrat"/>
            </a:endParaRPr>
          </a:p>
        </p:txBody>
      </p:sp>
      <p:pic>
        <p:nvPicPr>
          <p:cNvPr id="13" name="Immagine 12">
            <a:extLst>
              <a:ext uri="{FF2B5EF4-FFF2-40B4-BE49-F238E27FC236}">
                <a16:creationId xmlns:a16="http://schemas.microsoft.com/office/drawing/2014/main" id="{C975AFB7-3297-A31A-7B74-07F6500018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8400" y="653765"/>
            <a:ext cx="1678178" cy="824901"/>
          </a:xfrm>
          <a:prstGeom prst="rect">
            <a:avLst/>
          </a:prstGeom>
        </p:spPr>
      </p:pic>
      <p:sp>
        <p:nvSpPr>
          <p:cNvPr id="22" name="Titolo 1">
            <a:extLst>
              <a:ext uri="{FF2B5EF4-FFF2-40B4-BE49-F238E27FC236}">
                <a16:creationId xmlns:a16="http://schemas.microsoft.com/office/drawing/2014/main" id="{3F1AD741-AC83-A4F2-B2D4-4553733EF29F}"/>
              </a:ext>
            </a:extLst>
          </p:cNvPr>
          <p:cNvSpPr txBox="1">
            <a:spLocks/>
          </p:cNvSpPr>
          <p:nvPr/>
        </p:nvSpPr>
        <p:spPr>
          <a:xfrm>
            <a:off x="203200" y="2972587"/>
            <a:ext cx="10972800" cy="3555213"/>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defTabSz="609630">
              <a:lnSpc>
                <a:spcPct val="120000"/>
              </a:lnSpc>
            </a:pPr>
            <a:r>
              <a:rPr lang="it-IT" sz="2067" dirty="0">
                <a:solidFill>
                  <a:prstClr val="black"/>
                </a:solidFill>
                <a:latin typeface="Montserrat Light" panose="00000400000000000000" pitchFamily="2" charset="0"/>
              </a:rPr>
              <a:t>Le richieste di risarcimento possono provenire da una vasta gamma di soggetti esterni, evidenziando la complessità del panorama di rischio a cui sono esposti i manager. Tra i potenziali reclamanti si annoverano la società stessa e le sue controllate, i creditori sociali (soprattutto in caso di insolvenza), i singoli soci (in particolare quelli di minoranza), i dipendenti, i consulenti e gli enti finanziari. </a:t>
            </a:r>
          </a:p>
          <a:p>
            <a:pPr algn="just" defTabSz="609630">
              <a:lnSpc>
                <a:spcPct val="120000"/>
              </a:lnSpc>
            </a:pPr>
            <a:r>
              <a:rPr lang="it-IT" sz="2067" dirty="0">
                <a:solidFill>
                  <a:prstClr val="black"/>
                </a:solidFill>
                <a:latin typeface="Montserrat Light" panose="00000400000000000000" pitchFamily="2" charset="0"/>
              </a:rPr>
              <a:t>La polizza ha una duplice funzione: da un lato, indennizza le perdite economiche che l'Assicurato è legalmente e personalmente obbligato a risarcire; dall'altro, copre i costi di difesa legale, professionali e gli onorari sostenuti per affrontare un contenzioso.</a:t>
            </a:r>
          </a:p>
        </p:txBody>
      </p:sp>
    </p:spTree>
    <p:extLst>
      <p:ext uri="{BB962C8B-B14F-4D97-AF65-F5344CB8AC3E}">
        <p14:creationId xmlns:p14="http://schemas.microsoft.com/office/powerpoint/2010/main" val="1000743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5CBBE-F3D1-8310-EB78-60A54EEB6B3C}"/>
            </a:ext>
          </a:extLst>
        </p:cNvPr>
        <p:cNvGrpSpPr/>
        <p:nvPr/>
      </p:nvGrpSpPr>
      <p:grpSpPr>
        <a:xfrm>
          <a:off x="0" y="0"/>
          <a:ext cx="0" cy="0"/>
          <a:chOff x="0" y="0"/>
          <a:chExt cx="0" cy="0"/>
        </a:xfrm>
      </p:grpSpPr>
      <p:pic>
        <p:nvPicPr>
          <p:cNvPr id="20" name="Immagine 19" descr="Immagine che contiene vestiti, persona, finestra, edificio&#10;&#10;Il contenuto generato dall'IA potrebbe non essere corretto.">
            <a:extLst>
              <a:ext uri="{FF2B5EF4-FFF2-40B4-BE49-F238E27FC236}">
                <a16:creationId xmlns:a16="http://schemas.microsoft.com/office/drawing/2014/main" id="{C2D68988-445E-C948-7DC8-066B8BC5E5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984" y="-26291"/>
            <a:ext cx="12385984" cy="6300092"/>
          </a:xfrm>
          <a:prstGeom prst="rect">
            <a:avLst/>
          </a:prstGeom>
        </p:spPr>
      </p:pic>
      <p:sp>
        <p:nvSpPr>
          <p:cNvPr id="4" name="Freeform 4">
            <a:extLst>
              <a:ext uri="{FF2B5EF4-FFF2-40B4-BE49-F238E27FC236}">
                <a16:creationId xmlns:a16="http://schemas.microsoft.com/office/drawing/2014/main" id="{2C1A420E-4EC6-4916-B1F0-EA1F871A284A}"/>
              </a:ext>
            </a:extLst>
          </p:cNvPr>
          <p:cNvSpPr/>
          <p:nvPr/>
        </p:nvSpPr>
        <p:spPr>
          <a:xfrm>
            <a:off x="-225654" y="2636838"/>
            <a:ext cx="12417679" cy="4302125"/>
          </a:xfrm>
          <a:custGeom>
            <a:avLst/>
            <a:gdLst/>
            <a:ahLst/>
            <a:cxnLst/>
            <a:rect l="l" t="t" r="r" b="b"/>
            <a:pathLst>
              <a:path w="24835358" h="8604250">
                <a:moveTo>
                  <a:pt x="0" y="0"/>
                </a:moveTo>
                <a:lnTo>
                  <a:pt x="24835358" y="0"/>
                </a:lnTo>
                <a:lnTo>
                  <a:pt x="24835358" y="8604250"/>
                </a:lnTo>
                <a:lnTo>
                  <a:pt x="0" y="8604250"/>
                </a:lnTo>
                <a:close/>
              </a:path>
            </a:pathLst>
          </a:custGeom>
          <a:solidFill>
            <a:srgbClr val="FFFFFF"/>
          </a:solidFill>
        </p:spPr>
        <p:txBody>
          <a:bodyPr/>
          <a:lstStyle/>
          <a:p>
            <a:pPr defTabSz="609630"/>
            <a:endParaRPr lang="it-IT" sz="1200">
              <a:solidFill>
                <a:prstClr val="black"/>
              </a:solidFill>
              <a:latin typeface="Calibri"/>
            </a:endParaRPr>
          </a:p>
        </p:txBody>
      </p:sp>
      <p:grpSp>
        <p:nvGrpSpPr>
          <p:cNvPr id="14" name="Group 14">
            <a:extLst>
              <a:ext uri="{FF2B5EF4-FFF2-40B4-BE49-F238E27FC236}">
                <a16:creationId xmlns:a16="http://schemas.microsoft.com/office/drawing/2014/main" id="{C427A731-8E91-3A9B-E823-41C893C16AAD}"/>
              </a:ext>
            </a:extLst>
          </p:cNvPr>
          <p:cNvGrpSpPr/>
          <p:nvPr/>
        </p:nvGrpSpPr>
        <p:grpSpPr>
          <a:xfrm>
            <a:off x="9633590" y="-54805"/>
            <a:ext cx="2561585" cy="2561585"/>
            <a:chOff x="0" y="0"/>
            <a:chExt cx="5123170" cy="5123171"/>
          </a:xfrm>
        </p:grpSpPr>
        <p:sp>
          <p:nvSpPr>
            <p:cNvPr id="15" name="Freeform 15">
              <a:extLst>
                <a:ext uri="{FF2B5EF4-FFF2-40B4-BE49-F238E27FC236}">
                  <a16:creationId xmlns:a16="http://schemas.microsoft.com/office/drawing/2014/main" id="{7FE45D7C-ED9C-6787-86A6-AAC0950C1BD4}"/>
                </a:ext>
              </a:extLst>
            </p:cNvPr>
            <p:cNvSpPr/>
            <p:nvPr/>
          </p:nvSpPr>
          <p:spPr>
            <a:xfrm>
              <a:off x="6350" y="6350"/>
              <a:ext cx="5110480" cy="5110480"/>
            </a:xfrm>
            <a:custGeom>
              <a:avLst/>
              <a:gdLst/>
              <a:ahLst/>
              <a:cxnLst/>
              <a:rect l="l" t="t" r="r" b="b"/>
              <a:pathLst>
                <a:path w="5110480" h="5110480">
                  <a:moveTo>
                    <a:pt x="0" y="2555240"/>
                  </a:moveTo>
                  <a:cubicBezTo>
                    <a:pt x="0" y="1144016"/>
                    <a:pt x="1144016" y="0"/>
                    <a:pt x="2555240" y="0"/>
                  </a:cubicBezTo>
                  <a:cubicBezTo>
                    <a:pt x="3966464" y="0"/>
                    <a:pt x="5110480" y="1144016"/>
                    <a:pt x="5110480" y="2555240"/>
                  </a:cubicBezTo>
                  <a:cubicBezTo>
                    <a:pt x="5110480" y="3966464"/>
                    <a:pt x="3966464" y="5110480"/>
                    <a:pt x="2555240" y="5110480"/>
                  </a:cubicBezTo>
                  <a:cubicBezTo>
                    <a:pt x="1144016" y="5110480"/>
                    <a:pt x="0" y="3966464"/>
                    <a:pt x="0" y="2555240"/>
                  </a:cubicBezTo>
                  <a:close/>
                </a:path>
              </a:pathLst>
            </a:custGeom>
            <a:solidFill>
              <a:srgbClr val="BB1F1B"/>
            </a:solidFill>
          </p:spPr>
          <p:txBody>
            <a:bodyPr/>
            <a:lstStyle/>
            <a:p>
              <a:pPr defTabSz="609630"/>
              <a:endParaRPr lang="it-IT" sz="1200">
                <a:solidFill>
                  <a:prstClr val="black"/>
                </a:solidFill>
                <a:latin typeface="Calibri"/>
              </a:endParaRPr>
            </a:p>
          </p:txBody>
        </p:sp>
      </p:grpSp>
      <p:grpSp>
        <p:nvGrpSpPr>
          <p:cNvPr id="17" name="Group 17">
            <a:extLst>
              <a:ext uri="{FF2B5EF4-FFF2-40B4-BE49-F238E27FC236}">
                <a16:creationId xmlns:a16="http://schemas.microsoft.com/office/drawing/2014/main" id="{6C8A590B-C075-CA4E-C4D7-82A51FFF37E3}"/>
              </a:ext>
            </a:extLst>
          </p:cNvPr>
          <p:cNvGrpSpPr/>
          <p:nvPr/>
        </p:nvGrpSpPr>
        <p:grpSpPr>
          <a:xfrm>
            <a:off x="-194010" y="1980362"/>
            <a:ext cx="12417679" cy="683637"/>
            <a:chOff x="0" y="0"/>
            <a:chExt cx="24440374" cy="1332000"/>
          </a:xfrm>
        </p:grpSpPr>
        <p:sp>
          <p:nvSpPr>
            <p:cNvPr id="18" name="Freeform 18">
              <a:extLst>
                <a:ext uri="{FF2B5EF4-FFF2-40B4-BE49-F238E27FC236}">
                  <a16:creationId xmlns:a16="http://schemas.microsoft.com/office/drawing/2014/main" id="{4814F73C-5B13-C5B4-2873-C9627531E049}"/>
                </a:ext>
              </a:extLst>
            </p:cNvPr>
            <p:cNvSpPr/>
            <p:nvPr/>
          </p:nvSpPr>
          <p:spPr>
            <a:xfrm>
              <a:off x="0" y="0"/>
              <a:ext cx="24440387" cy="1331976"/>
            </a:xfrm>
            <a:custGeom>
              <a:avLst/>
              <a:gdLst/>
              <a:ahLst/>
              <a:cxnLst/>
              <a:rect l="l" t="t" r="r" b="b"/>
              <a:pathLst>
                <a:path w="24440387" h="1331976">
                  <a:moveTo>
                    <a:pt x="0" y="0"/>
                  </a:moveTo>
                  <a:lnTo>
                    <a:pt x="24440387" y="0"/>
                  </a:lnTo>
                  <a:lnTo>
                    <a:pt x="24440387" y="1331976"/>
                  </a:lnTo>
                  <a:lnTo>
                    <a:pt x="0" y="1331976"/>
                  </a:lnTo>
                  <a:close/>
                </a:path>
              </a:pathLst>
            </a:custGeom>
            <a:solidFill>
              <a:srgbClr val="BB1F1B"/>
            </a:solidFill>
          </p:spPr>
          <p:txBody>
            <a:bodyPr/>
            <a:lstStyle/>
            <a:p>
              <a:pPr defTabSz="609630"/>
              <a:endParaRPr lang="it-IT" sz="1200">
                <a:solidFill>
                  <a:prstClr val="black"/>
                </a:solidFill>
                <a:latin typeface="Calibri"/>
              </a:endParaRPr>
            </a:p>
          </p:txBody>
        </p:sp>
      </p:grpSp>
      <p:sp>
        <p:nvSpPr>
          <p:cNvPr id="19" name="TextBox 19">
            <a:extLst>
              <a:ext uri="{FF2B5EF4-FFF2-40B4-BE49-F238E27FC236}">
                <a16:creationId xmlns:a16="http://schemas.microsoft.com/office/drawing/2014/main" id="{87FC48F0-F7F3-964E-88A2-3A64991F086A}"/>
              </a:ext>
            </a:extLst>
          </p:cNvPr>
          <p:cNvSpPr txBox="1"/>
          <p:nvPr/>
        </p:nvSpPr>
        <p:spPr>
          <a:xfrm>
            <a:off x="17704" y="2129214"/>
            <a:ext cx="12631496" cy="346249"/>
          </a:xfrm>
          <a:prstGeom prst="rect">
            <a:avLst/>
          </a:prstGeom>
        </p:spPr>
        <p:txBody>
          <a:bodyPr lIns="0" tIns="0" rIns="0" bIns="0" rtlCol="0" anchor="t">
            <a:spAutoFit/>
          </a:bodyPr>
          <a:lstStyle/>
          <a:p>
            <a:pPr defTabSz="609630">
              <a:lnSpc>
                <a:spcPts val="2719"/>
              </a:lnSpc>
              <a:spcBef>
                <a:spcPct val="0"/>
              </a:spcBef>
            </a:pPr>
            <a:r>
              <a:rPr lang="it-IT" sz="2266" dirty="0">
                <a:solidFill>
                  <a:srgbClr val="FFFFFF"/>
                </a:solidFill>
                <a:latin typeface="Montserrat"/>
                <a:ea typeface="Montserrat"/>
                <a:cs typeface="Montserrat"/>
                <a:sym typeface="Montserrat"/>
              </a:rPr>
              <a:t>Il Ruolo Strategico per l'Azienda e i Dirigenti</a:t>
            </a:r>
            <a:endParaRPr lang="en-US" sz="2266" dirty="0">
              <a:solidFill>
                <a:srgbClr val="FFFFFF"/>
              </a:solidFill>
              <a:latin typeface="Montserrat"/>
              <a:ea typeface="Montserrat"/>
              <a:cs typeface="Montserrat"/>
              <a:sym typeface="Montserrat"/>
            </a:endParaRPr>
          </a:p>
        </p:txBody>
      </p:sp>
      <p:pic>
        <p:nvPicPr>
          <p:cNvPr id="13" name="Immagine 12">
            <a:extLst>
              <a:ext uri="{FF2B5EF4-FFF2-40B4-BE49-F238E27FC236}">
                <a16:creationId xmlns:a16="http://schemas.microsoft.com/office/drawing/2014/main" id="{4BC1C236-0D24-8481-E742-C1E02AEDAD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8400" y="653765"/>
            <a:ext cx="1678178" cy="824901"/>
          </a:xfrm>
          <a:prstGeom prst="rect">
            <a:avLst/>
          </a:prstGeom>
        </p:spPr>
      </p:pic>
      <p:sp>
        <p:nvSpPr>
          <p:cNvPr id="22" name="Titolo 1">
            <a:extLst>
              <a:ext uri="{FF2B5EF4-FFF2-40B4-BE49-F238E27FC236}">
                <a16:creationId xmlns:a16="http://schemas.microsoft.com/office/drawing/2014/main" id="{4432F5BF-7822-9CCF-A2DD-87349D8445A6}"/>
              </a:ext>
            </a:extLst>
          </p:cNvPr>
          <p:cNvSpPr txBox="1">
            <a:spLocks/>
          </p:cNvSpPr>
          <p:nvPr/>
        </p:nvSpPr>
        <p:spPr>
          <a:xfrm>
            <a:off x="203200" y="2972587"/>
            <a:ext cx="11734800" cy="380291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defTabSz="609630">
              <a:lnSpc>
                <a:spcPct val="120000"/>
              </a:lnSpc>
            </a:pPr>
            <a:r>
              <a:rPr lang="it-IT" sz="2067" dirty="0">
                <a:solidFill>
                  <a:prstClr val="black"/>
                </a:solidFill>
                <a:latin typeface="Montserrat Light" panose="00000400000000000000" pitchFamily="2" charset="0"/>
              </a:rPr>
              <a:t>Per l'azienda, la polizza D&amp;O ha trasceso la sua funzione di mero strumento assicurativo per diventare un componente essenziale della moderna gestione del rischio e un elemento strategico per la governance. La sua sottoscrizione invia un segnale di serietà e di prevenzione dei rischi, migliorando la credibilità dell'organizzazione agli occhi degli investitori e dei partner commerciali. </a:t>
            </a:r>
          </a:p>
          <a:p>
            <a:pPr algn="just" defTabSz="609630">
              <a:lnSpc>
                <a:spcPct val="120000"/>
              </a:lnSpc>
            </a:pPr>
            <a:r>
              <a:rPr lang="it-IT" sz="2067" b="1" dirty="0">
                <a:solidFill>
                  <a:prstClr val="black"/>
                </a:solidFill>
                <a:latin typeface="Montserrat Light" panose="00000400000000000000" pitchFamily="2" charset="0"/>
              </a:rPr>
              <a:t>Inoltre, in un mercato del lavoro sempre più competitivo, offrire una polizza D&amp;O completa è un fattore determinante per attrarre e trattenere talenti dirigenziali di alto livello</a:t>
            </a:r>
            <a:r>
              <a:rPr lang="it-IT" sz="2067" dirty="0">
                <a:solidFill>
                  <a:prstClr val="black"/>
                </a:solidFill>
                <a:latin typeface="Montserrat Light" panose="00000400000000000000" pitchFamily="2" charset="0"/>
              </a:rPr>
              <a:t>. </a:t>
            </a:r>
          </a:p>
          <a:p>
            <a:pPr algn="just" defTabSz="609630">
              <a:lnSpc>
                <a:spcPct val="120000"/>
              </a:lnSpc>
            </a:pPr>
            <a:r>
              <a:rPr lang="it-IT" sz="2067" dirty="0">
                <a:solidFill>
                  <a:prstClr val="black"/>
                </a:solidFill>
                <a:latin typeface="Montserrat Light" panose="00000400000000000000" pitchFamily="2" charset="0"/>
              </a:rPr>
              <a:t>Garantire questa protezione finanziaria consente ai manager di agire con maggiore serenità e di focalizzarsi sulle decisioni strategiche senza il timore di rovinose conseguenze economiche personali.</a:t>
            </a:r>
          </a:p>
        </p:txBody>
      </p:sp>
    </p:spTree>
    <p:extLst>
      <p:ext uri="{BB962C8B-B14F-4D97-AF65-F5344CB8AC3E}">
        <p14:creationId xmlns:p14="http://schemas.microsoft.com/office/powerpoint/2010/main" val="1143965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45F0D-006A-18BA-4006-CB6F198BD206}"/>
            </a:ext>
          </a:extLst>
        </p:cNvPr>
        <p:cNvGrpSpPr/>
        <p:nvPr/>
      </p:nvGrpSpPr>
      <p:grpSpPr>
        <a:xfrm>
          <a:off x="0" y="0"/>
          <a:ext cx="0" cy="0"/>
          <a:chOff x="0" y="0"/>
          <a:chExt cx="0" cy="0"/>
        </a:xfrm>
      </p:grpSpPr>
      <p:pic>
        <p:nvPicPr>
          <p:cNvPr id="20" name="Immagine 19" descr="Immagine che contiene vestiti, persona, finestra, edificio&#10;&#10;Il contenuto generato dall'IA potrebbe non essere corretto.">
            <a:extLst>
              <a:ext uri="{FF2B5EF4-FFF2-40B4-BE49-F238E27FC236}">
                <a16:creationId xmlns:a16="http://schemas.microsoft.com/office/drawing/2014/main" id="{CD2BFD49-0E7D-665E-CBDE-3A1E1524E3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984" y="-26291"/>
            <a:ext cx="12385984" cy="6300092"/>
          </a:xfrm>
          <a:prstGeom prst="rect">
            <a:avLst/>
          </a:prstGeom>
        </p:spPr>
      </p:pic>
      <p:sp>
        <p:nvSpPr>
          <p:cNvPr id="4" name="Freeform 4">
            <a:extLst>
              <a:ext uri="{FF2B5EF4-FFF2-40B4-BE49-F238E27FC236}">
                <a16:creationId xmlns:a16="http://schemas.microsoft.com/office/drawing/2014/main" id="{511345AD-0A36-F7C9-3FA6-E6759DC53E66}"/>
              </a:ext>
            </a:extLst>
          </p:cNvPr>
          <p:cNvSpPr/>
          <p:nvPr/>
        </p:nvSpPr>
        <p:spPr>
          <a:xfrm>
            <a:off x="-225654" y="2636838"/>
            <a:ext cx="12417679" cy="4302125"/>
          </a:xfrm>
          <a:custGeom>
            <a:avLst/>
            <a:gdLst/>
            <a:ahLst/>
            <a:cxnLst/>
            <a:rect l="l" t="t" r="r" b="b"/>
            <a:pathLst>
              <a:path w="24835358" h="8604250">
                <a:moveTo>
                  <a:pt x="0" y="0"/>
                </a:moveTo>
                <a:lnTo>
                  <a:pt x="24835358" y="0"/>
                </a:lnTo>
                <a:lnTo>
                  <a:pt x="24835358" y="8604250"/>
                </a:lnTo>
                <a:lnTo>
                  <a:pt x="0" y="8604250"/>
                </a:lnTo>
                <a:close/>
              </a:path>
            </a:pathLst>
          </a:custGeom>
          <a:solidFill>
            <a:srgbClr val="FFFFFF"/>
          </a:solidFill>
        </p:spPr>
        <p:txBody>
          <a:bodyPr/>
          <a:lstStyle/>
          <a:p>
            <a:pPr defTabSz="609630"/>
            <a:endParaRPr lang="it-IT" sz="1200">
              <a:solidFill>
                <a:prstClr val="black"/>
              </a:solidFill>
              <a:latin typeface="Calibri"/>
            </a:endParaRPr>
          </a:p>
        </p:txBody>
      </p:sp>
      <p:grpSp>
        <p:nvGrpSpPr>
          <p:cNvPr id="14" name="Group 14">
            <a:extLst>
              <a:ext uri="{FF2B5EF4-FFF2-40B4-BE49-F238E27FC236}">
                <a16:creationId xmlns:a16="http://schemas.microsoft.com/office/drawing/2014/main" id="{270D2175-7723-1D5C-4BF3-6EC74A1A2F87}"/>
              </a:ext>
            </a:extLst>
          </p:cNvPr>
          <p:cNvGrpSpPr/>
          <p:nvPr/>
        </p:nvGrpSpPr>
        <p:grpSpPr>
          <a:xfrm>
            <a:off x="9633590" y="-54805"/>
            <a:ext cx="2561585" cy="2561585"/>
            <a:chOff x="0" y="0"/>
            <a:chExt cx="5123170" cy="5123171"/>
          </a:xfrm>
        </p:grpSpPr>
        <p:sp>
          <p:nvSpPr>
            <p:cNvPr id="15" name="Freeform 15">
              <a:extLst>
                <a:ext uri="{FF2B5EF4-FFF2-40B4-BE49-F238E27FC236}">
                  <a16:creationId xmlns:a16="http://schemas.microsoft.com/office/drawing/2014/main" id="{7C9BAC77-9686-C912-779F-8DB1863C4235}"/>
                </a:ext>
              </a:extLst>
            </p:cNvPr>
            <p:cNvSpPr/>
            <p:nvPr/>
          </p:nvSpPr>
          <p:spPr>
            <a:xfrm>
              <a:off x="6350" y="6350"/>
              <a:ext cx="5110480" cy="5110480"/>
            </a:xfrm>
            <a:custGeom>
              <a:avLst/>
              <a:gdLst/>
              <a:ahLst/>
              <a:cxnLst/>
              <a:rect l="l" t="t" r="r" b="b"/>
              <a:pathLst>
                <a:path w="5110480" h="5110480">
                  <a:moveTo>
                    <a:pt x="0" y="2555240"/>
                  </a:moveTo>
                  <a:cubicBezTo>
                    <a:pt x="0" y="1144016"/>
                    <a:pt x="1144016" y="0"/>
                    <a:pt x="2555240" y="0"/>
                  </a:cubicBezTo>
                  <a:cubicBezTo>
                    <a:pt x="3966464" y="0"/>
                    <a:pt x="5110480" y="1144016"/>
                    <a:pt x="5110480" y="2555240"/>
                  </a:cubicBezTo>
                  <a:cubicBezTo>
                    <a:pt x="5110480" y="3966464"/>
                    <a:pt x="3966464" y="5110480"/>
                    <a:pt x="2555240" y="5110480"/>
                  </a:cubicBezTo>
                  <a:cubicBezTo>
                    <a:pt x="1144016" y="5110480"/>
                    <a:pt x="0" y="3966464"/>
                    <a:pt x="0" y="2555240"/>
                  </a:cubicBezTo>
                  <a:close/>
                </a:path>
              </a:pathLst>
            </a:custGeom>
            <a:solidFill>
              <a:srgbClr val="BB1F1B"/>
            </a:solidFill>
          </p:spPr>
          <p:txBody>
            <a:bodyPr/>
            <a:lstStyle/>
            <a:p>
              <a:pPr defTabSz="609630"/>
              <a:endParaRPr lang="it-IT" sz="1200">
                <a:solidFill>
                  <a:prstClr val="black"/>
                </a:solidFill>
                <a:latin typeface="Calibri"/>
              </a:endParaRPr>
            </a:p>
          </p:txBody>
        </p:sp>
      </p:grpSp>
      <p:grpSp>
        <p:nvGrpSpPr>
          <p:cNvPr id="17" name="Group 17">
            <a:extLst>
              <a:ext uri="{FF2B5EF4-FFF2-40B4-BE49-F238E27FC236}">
                <a16:creationId xmlns:a16="http://schemas.microsoft.com/office/drawing/2014/main" id="{77DA254B-43E2-1CB7-2041-C13B56EA4497}"/>
              </a:ext>
            </a:extLst>
          </p:cNvPr>
          <p:cNvGrpSpPr/>
          <p:nvPr/>
        </p:nvGrpSpPr>
        <p:grpSpPr>
          <a:xfrm>
            <a:off x="-194010" y="1980362"/>
            <a:ext cx="12417679" cy="683637"/>
            <a:chOff x="0" y="0"/>
            <a:chExt cx="24440374" cy="1332000"/>
          </a:xfrm>
        </p:grpSpPr>
        <p:sp>
          <p:nvSpPr>
            <p:cNvPr id="18" name="Freeform 18">
              <a:extLst>
                <a:ext uri="{FF2B5EF4-FFF2-40B4-BE49-F238E27FC236}">
                  <a16:creationId xmlns:a16="http://schemas.microsoft.com/office/drawing/2014/main" id="{3C5B06ED-EB42-1873-EAB8-FB8F174AFE1D}"/>
                </a:ext>
              </a:extLst>
            </p:cNvPr>
            <p:cNvSpPr/>
            <p:nvPr/>
          </p:nvSpPr>
          <p:spPr>
            <a:xfrm>
              <a:off x="0" y="0"/>
              <a:ext cx="24440387" cy="1331976"/>
            </a:xfrm>
            <a:custGeom>
              <a:avLst/>
              <a:gdLst/>
              <a:ahLst/>
              <a:cxnLst/>
              <a:rect l="l" t="t" r="r" b="b"/>
              <a:pathLst>
                <a:path w="24440387" h="1331976">
                  <a:moveTo>
                    <a:pt x="0" y="0"/>
                  </a:moveTo>
                  <a:lnTo>
                    <a:pt x="24440387" y="0"/>
                  </a:lnTo>
                  <a:lnTo>
                    <a:pt x="24440387" y="1331976"/>
                  </a:lnTo>
                  <a:lnTo>
                    <a:pt x="0" y="1331976"/>
                  </a:lnTo>
                  <a:close/>
                </a:path>
              </a:pathLst>
            </a:custGeom>
            <a:solidFill>
              <a:srgbClr val="BB1F1B"/>
            </a:solidFill>
          </p:spPr>
          <p:txBody>
            <a:bodyPr/>
            <a:lstStyle/>
            <a:p>
              <a:pPr defTabSz="609630"/>
              <a:endParaRPr lang="it-IT" sz="1200">
                <a:solidFill>
                  <a:prstClr val="black"/>
                </a:solidFill>
                <a:latin typeface="Calibri"/>
              </a:endParaRPr>
            </a:p>
          </p:txBody>
        </p:sp>
      </p:grpSp>
      <p:sp>
        <p:nvSpPr>
          <p:cNvPr id="19" name="TextBox 19">
            <a:extLst>
              <a:ext uri="{FF2B5EF4-FFF2-40B4-BE49-F238E27FC236}">
                <a16:creationId xmlns:a16="http://schemas.microsoft.com/office/drawing/2014/main" id="{8AB38E0C-E2DB-50A9-DD4D-853087E10683}"/>
              </a:ext>
            </a:extLst>
          </p:cNvPr>
          <p:cNvSpPr txBox="1"/>
          <p:nvPr/>
        </p:nvSpPr>
        <p:spPr>
          <a:xfrm>
            <a:off x="17704" y="2129214"/>
            <a:ext cx="12631496" cy="346249"/>
          </a:xfrm>
          <a:prstGeom prst="rect">
            <a:avLst/>
          </a:prstGeom>
        </p:spPr>
        <p:txBody>
          <a:bodyPr lIns="0" tIns="0" rIns="0" bIns="0" rtlCol="0" anchor="t">
            <a:spAutoFit/>
          </a:bodyPr>
          <a:lstStyle/>
          <a:p>
            <a:pPr defTabSz="609630">
              <a:lnSpc>
                <a:spcPts val="2719"/>
              </a:lnSpc>
              <a:spcBef>
                <a:spcPct val="0"/>
              </a:spcBef>
            </a:pPr>
            <a:r>
              <a:rPr lang="it-IT" sz="2266" dirty="0">
                <a:solidFill>
                  <a:srgbClr val="FFFFFF"/>
                </a:solidFill>
                <a:latin typeface="Montserrat"/>
                <a:ea typeface="Montserrat"/>
                <a:cs typeface="Montserrat"/>
                <a:sym typeface="Montserrat"/>
              </a:rPr>
              <a:t>Il Ruolo Strategico per l'Azienda e i Dirigenti</a:t>
            </a:r>
            <a:endParaRPr lang="en-US" sz="2266" dirty="0">
              <a:solidFill>
                <a:srgbClr val="FFFFFF"/>
              </a:solidFill>
              <a:latin typeface="Montserrat"/>
              <a:ea typeface="Montserrat"/>
              <a:cs typeface="Montserrat"/>
              <a:sym typeface="Montserrat"/>
            </a:endParaRPr>
          </a:p>
        </p:txBody>
      </p:sp>
      <p:pic>
        <p:nvPicPr>
          <p:cNvPr id="13" name="Immagine 12">
            <a:extLst>
              <a:ext uri="{FF2B5EF4-FFF2-40B4-BE49-F238E27FC236}">
                <a16:creationId xmlns:a16="http://schemas.microsoft.com/office/drawing/2014/main" id="{EB8CD2E9-9BF5-3FB3-6B57-EBC30764BE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8400" y="653765"/>
            <a:ext cx="1678178" cy="824901"/>
          </a:xfrm>
          <a:prstGeom prst="rect">
            <a:avLst/>
          </a:prstGeom>
        </p:spPr>
      </p:pic>
      <p:sp>
        <p:nvSpPr>
          <p:cNvPr id="22" name="Titolo 1">
            <a:extLst>
              <a:ext uri="{FF2B5EF4-FFF2-40B4-BE49-F238E27FC236}">
                <a16:creationId xmlns:a16="http://schemas.microsoft.com/office/drawing/2014/main" id="{DCC76E75-40CF-C116-66BB-6749BA5BF669}"/>
              </a:ext>
            </a:extLst>
          </p:cNvPr>
          <p:cNvSpPr txBox="1">
            <a:spLocks/>
          </p:cNvSpPr>
          <p:nvPr/>
        </p:nvSpPr>
        <p:spPr>
          <a:xfrm>
            <a:off x="203200" y="2972587"/>
            <a:ext cx="11125200" cy="3802911"/>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defTabSz="609630">
              <a:lnSpc>
                <a:spcPct val="120000"/>
              </a:lnSpc>
            </a:pPr>
            <a:r>
              <a:rPr lang="it-IT" sz="2067" dirty="0">
                <a:solidFill>
                  <a:prstClr val="black"/>
                </a:solidFill>
                <a:latin typeface="Montserrat Light" panose="00000400000000000000" pitchFamily="2" charset="0"/>
              </a:rPr>
              <a:t>In passato, si riteneva che le polizze D&amp;O fossero necessarie solo per le grandi corporations. </a:t>
            </a:r>
            <a:r>
              <a:rPr lang="it-IT" sz="2067" b="1" u="sng" dirty="0">
                <a:solidFill>
                  <a:prstClr val="black"/>
                </a:solidFill>
                <a:latin typeface="Montserrat Light" panose="00000400000000000000" pitchFamily="2" charset="0"/>
              </a:rPr>
              <a:t>Tuttavia, l'aumento della complessità normativa</a:t>
            </a:r>
            <a:r>
              <a:rPr lang="it-IT" sz="2067" dirty="0">
                <a:solidFill>
                  <a:prstClr val="black"/>
                </a:solidFill>
                <a:latin typeface="Montserrat Light" panose="00000400000000000000" pitchFamily="2" charset="0"/>
              </a:rPr>
              <a:t>, la crescente attenzione alla compliance e la maggiore consapevolezza dei rischi operativi e legali hanno reso questa copertura una necessità anche per le piccole e medie imprese. Il mercato assicurativo ha risposto a questa evoluzione offrendo prodotti specifici e "su misura" per le PMI, come le polizze "SLIM". L'espansione della responsabilità di impresa e la regolamentazione della  governance hanno ampliato il numero di rischi a cui le imprese sono chiamate ad approcciarsi, rendendo la D&amp;O uno strumento fondamentale per la pianificazione strategica e la protezione del valore aziendale.   </a:t>
            </a:r>
          </a:p>
        </p:txBody>
      </p:sp>
    </p:spTree>
    <p:extLst>
      <p:ext uri="{BB962C8B-B14F-4D97-AF65-F5344CB8AC3E}">
        <p14:creationId xmlns:p14="http://schemas.microsoft.com/office/powerpoint/2010/main" val="2630018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D2E0D-24E2-D16B-C609-264EA86E4569}"/>
            </a:ext>
          </a:extLst>
        </p:cNvPr>
        <p:cNvGrpSpPr/>
        <p:nvPr/>
      </p:nvGrpSpPr>
      <p:grpSpPr>
        <a:xfrm>
          <a:off x="0" y="0"/>
          <a:ext cx="0" cy="0"/>
          <a:chOff x="0" y="0"/>
          <a:chExt cx="0" cy="0"/>
        </a:xfrm>
      </p:grpSpPr>
      <p:pic>
        <p:nvPicPr>
          <p:cNvPr id="20" name="Immagine 19" descr="Immagine che contiene vestiti, persona, finestra, edificio&#10;&#10;Il contenuto generato dall'IA potrebbe non essere corretto.">
            <a:extLst>
              <a:ext uri="{FF2B5EF4-FFF2-40B4-BE49-F238E27FC236}">
                <a16:creationId xmlns:a16="http://schemas.microsoft.com/office/drawing/2014/main" id="{BA83D1C6-568F-59F6-0383-3482AFFFA7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984" y="-26291"/>
            <a:ext cx="12385984" cy="6300092"/>
          </a:xfrm>
          <a:prstGeom prst="rect">
            <a:avLst/>
          </a:prstGeom>
        </p:spPr>
      </p:pic>
      <p:sp>
        <p:nvSpPr>
          <p:cNvPr id="4" name="Freeform 4">
            <a:extLst>
              <a:ext uri="{FF2B5EF4-FFF2-40B4-BE49-F238E27FC236}">
                <a16:creationId xmlns:a16="http://schemas.microsoft.com/office/drawing/2014/main" id="{23BEA898-5B86-16C2-502F-3E6C1257B777}"/>
              </a:ext>
            </a:extLst>
          </p:cNvPr>
          <p:cNvSpPr/>
          <p:nvPr/>
        </p:nvSpPr>
        <p:spPr>
          <a:xfrm>
            <a:off x="-225654" y="2636838"/>
            <a:ext cx="12417679" cy="4302125"/>
          </a:xfrm>
          <a:custGeom>
            <a:avLst/>
            <a:gdLst/>
            <a:ahLst/>
            <a:cxnLst/>
            <a:rect l="l" t="t" r="r" b="b"/>
            <a:pathLst>
              <a:path w="24835358" h="8604250">
                <a:moveTo>
                  <a:pt x="0" y="0"/>
                </a:moveTo>
                <a:lnTo>
                  <a:pt x="24835358" y="0"/>
                </a:lnTo>
                <a:lnTo>
                  <a:pt x="24835358" y="8604250"/>
                </a:lnTo>
                <a:lnTo>
                  <a:pt x="0" y="8604250"/>
                </a:lnTo>
                <a:close/>
              </a:path>
            </a:pathLst>
          </a:custGeom>
          <a:solidFill>
            <a:srgbClr val="FFFFFF"/>
          </a:solidFill>
        </p:spPr>
        <p:txBody>
          <a:bodyPr/>
          <a:lstStyle/>
          <a:p>
            <a:pPr defTabSz="609630"/>
            <a:endParaRPr lang="it-IT" sz="1200">
              <a:solidFill>
                <a:prstClr val="black"/>
              </a:solidFill>
              <a:latin typeface="Calibri"/>
            </a:endParaRPr>
          </a:p>
        </p:txBody>
      </p:sp>
      <p:grpSp>
        <p:nvGrpSpPr>
          <p:cNvPr id="14" name="Group 14">
            <a:extLst>
              <a:ext uri="{FF2B5EF4-FFF2-40B4-BE49-F238E27FC236}">
                <a16:creationId xmlns:a16="http://schemas.microsoft.com/office/drawing/2014/main" id="{59EDB17E-6DDE-7D27-F692-5FD6F10C2F4F}"/>
              </a:ext>
            </a:extLst>
          </p:cNvPr>
          <p:cNvGrpSpPr/>
          <p:nvPr/>
        </p:nvGrpSpPr>
        <p:grpSpPr>
          <a:xfrm>
            <a:off x="9633590" y="-54805"/>
            <a:ext cx="2561585" cy="2561585"/>
            <a:chOff x="0" y="0"/>
            <a:chExt cx="5123170" cy="5123171"/>
          </a:xfrm>
        </p:grpSpPr>
        <p:sp>
          <p:nvSpPr>
            <p:cNvPr id="15" name="Freeform 15">
              <a:extLst>
                <a:ext uri="{FF2B5EF4-FFF2-40B4-BE49-F238E27FC236}">
                  <a16:creationId xmlns:a16="http://schemas.microsoft.com/office/drawing/2014/main" id="{263491B7-CB39-75E2-9744-240F3FECB3E7}"/>
                </a:ext>
              </a:extLst>
            </p:cNvPr>
            <p:cNvSpPr/>
            <p:nvPr/>
          </p:nvSpPr>
          <p:spPr>
            <a:xfrm>
              <a:off x="6350" y="6350"/>
              <a:ext cx="5110480" cy="5110480"/>
            </a:xfrm>
            <a:custGeom>
              <a:avLst/>
              <a:gdLst/>
              <a:ahLst/>
              <a:cxnLst/>
              <a:rect l="l" t="t" r="r" b="b"/>
              <a:pathLst>
                <a:path w="5110480" h="5110480">
                  <a:moveTo>
                    <a:pt x="0" y="2555240"/>
                  </a:moveTo>
                  <a:cubicBezTo>
                    <a:pt x="0" y="1144016"/>
                    <a:pt x="1144016" y="0"/>
                    <a:pt x="2555240" y="0"/>
                  </a:cubicBezTo>
                  <a:cubicBezTo>
                    <a:pt x="3966464" y="0"/>
                    <a:pt x="5110480" y="1144016"/>
                    <a:pt x="5110480" y="2555240"/>
                  </a:cubicBezTo>
                  <a:cubicBezTo>
                    <a:pt x="5110480" y="3966464"/>
                    <a:pt x="3966464" y="5110480"/>
                    <a:pt x="2555240" y="5110480"/>
                  </a:cubicBezTo>
                  <a:cubicBezTo>
                    <a:pt x="1144016" y="5110480"/>
                    <a:pt x="0" y="3966464"/>
                    <a:pt x="0" y="2555240"/>
                  </a:cubicBezTo>
                  <a:close/>
                </a:path>
              </a:pathLst>
            </a:custGeom>
            <a:solidFill>
              <a:srgbClr val="BB1F1B"/>
            </a:solidFill>
          </p:spPr>
          <p:txBody>
            <a:bodyPr/>
            <a:lstStyle/>
            <a:p>
              <a:pPr defTabSz="609630"/>
              <a:endParaRPr lang="it-IT" sz="1200">
                <a:solidFill>
                  <a:prstClr val="black"/>
                </a:solidFill>
                <a:latin typeface="Calibri"/>
              </a:endParaRPr>
            </a:p>
          </p:txBody>
        </p:sp>
      </p:grpSp>
      <p:grpSp>
        <p:nvGrpSpPr>
          <p:cNvPr id="17" name="Group 17">
            <a:extLst>
              <a:ext uri="{FF2B5EF4-FFF2-40B4-BE49-F238E27FC236}">
                <a16:creationId xmlns:a16="http://schemas.microsoft.com/office/drawing/2014/main" id="{16108576-0D81-52D2-78F8-08C510F83550}"/>
              </a:ext>
            </a:extLst>
          </p:cNvPr>
          <p:cNvGrpSpPr/>
          <p:nvPr/>
        </p:nvGrpSpPr>
        <p:grpSpPr>
          <a:xfrm>
            <a:off x="-194010" y="1980362"/>
            <a:ext cx="12417679" cy="683637"/>
            <a:chOff x="0" y="0"/>
            <a:chExt cx="24440374" cy="1332000"/>
          </a:xfrm>
        </p:grpSpPr>
        <p:sp>
          <p:nvSpPr>
            <p:cNvPr id="18" name="Freeform 18">
              <a:extLst>
                <a:ext uri="{FF2B5EF4-FFF2-40B4-BE49-F238E27FC236}">
                  <a16:creationId xmlns:a16="http://schemas.microsoft.com/office/drawing/2014/main" id="{E57F90F1-D83A-2111-742B-304472FEBE17}"/>
                </a:ext>
              </a:extLst>
            </p:cNvPr>
            <p:cNvSpPr/>
            <p:nvPr/>
          </p:nvSpPr>
          <p:spPr>
            <a:xfrm>
              <a:off x="0" y="0"/>
              <a:ext cx="24440387" cy="1331976"/>
            </a:xfrm>
            <a:custGeom>
              <a:avLst/>
              <a:gdLst/>
              <a:ahLst/>
              <a:cxnLst/>
              <a:rect l="l" t="t" r="r" b="b"/>
              <a:pathLst>
                <a:path w="24440387" h="1331976">
                  <a:moveTo>
                    <a:pt x="0" y="0"/>
                  </a:moveTo>
                  <a:lnTo>
                    <a:pt x="24440387" y="0"/>
                  </a:lnTo>
                  <a:lnTo>
                    <a:pt x="24440387" y="1331976"/>
                  </a:lnTo>
                  <a:lnTo>
                    <a:pt x="0" y="1331976"/>
                  </a:lnTo>
                  <a:close/>
                </a:path>
              </a:pathLst>
            </a:custGeom>
            <a:solidFill>
              <a:srgbClr val="BB1F1B"/>
            </a:solidFill>
          </p:spPr>
          <p:txBody>
            <a:bodyPr/>
            <a:lstStyle/>
            <a:p>
              <a:pPr defTabSz="609630"/>
              <a:endParaRPr lang="it-IT" sz="1200">
                <a:solidFill>
                  <a:prstClr val="black"/>
                </a:solidFill>
                <a:latin typeface="Calibri"/>
              </a:endParaRPr>
            </a:p>
          </p:txBody>
        </p:sp>
      </p:grpSp>
      <p:sp>
        <p:nvSpPr>
          <p:cNvPr id="19" name="TextBox 19">
            <a:extLst>
              <a:ext uri="{FF2B5EF4-FFF2-40B4-BE49-F238E27FC236}">
                <a16:creationId xmlns:a16="http://schemas.microsoft.com/office/drawing/2014/main" id="{008CFE58-4586-1334-98A2-1579EAE69CAE}"/>
              </a:ext>
            </a:extLst>
          </p:cNvPr>
          <p:cNvSpPr txBox="1"/>
          <p:nvPr/>
        </p:nvSpPr>
        <p:spPr>
          <a:xfrm>
            <a:off x="17704" y="2129214"/>
            <a:ext cx="12631496" cy="346249"/>
          </a:xfrm>
          <a:prstGeom prst="rect">
            <a:avLst/>
          </a:prstGeom>
        </p:spPr>
        <p:txBody>
          <a:bodyPr lIns="0" tIns="0" rIns="0" bIns="0" rtlCol="0" anchor="t">
            <a:spAutoFit/>
          </a:bodyPr>
          <a:lstStyle/>
          <a:p>
            <a:pPr defTabSz="609630">
              <a:lnSpc>
                <a:spcPts val="2719"/>
              </a:lnSpc>
              <a:spcBef>
                <a:spcPct val="0"/>
              </a:spcBef>
            </a:pPr>
            <a:r>
              <a:rPr lang="it-IT" sz="2266" dirty="0">
                <a:solidFill>
                  <a:srgbClr val="FFFFFF"/>
                </a:solidFill>
                <a:latin typeface="Montserrat"/>
                <a:ea typeface="Montserrat"/>
                <a:cs typeface="Montserrat"/>
                <a:sym typeface="Montserrat"/>
              </a:rPr>
              <a:t>Le soluzioni di AEC</a:t>
            </a:r>
          </a:p>
        </p:txBody>
      </p:sp>
      <p:pic>
        <p:nvPicPr>
          <p:cNvPr id="13" name="Immagine 12">
            <a:extLst>
              <a:ext uri="{FF2B5EF4-FFF2-40B4-BE49-F238E27FC236}">
                <a16:creationId xmlns:a16="http://schemas.microsoft.com/office/drawing/2014/main" id="{AAAC8E47-88CC-85ED-2041-E7DBD9B3B98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8400" y="653765"/>
            <a:ext cx="1678178" cy="824901"/>
          </a:xfrm>
          <a:prstGeom prst="rect">
            <a:avLst/>
          </a:prstGeom>
        </p:spPr>
      </p:pic>
      <p:sp>
        <p:nvSpPr>
          <p:cNvPr id="22" name="Titolo 1">
            <a:extLst>
              <a:ext uri="{FF2B5EF4-FFF2-40B4-BE49-F238E27FC236}">
                <a16:creationId xmlns:a16="http://schemas.microsoft.com/office/drawing/2014/main" id="{70B7D9FE-3915-B866-A5E4-E0DFF67C7F22}"/>
              </a:ext>
            </a:extLst>
          </p:cNvPr>
          <p:cNvSpPr txBox="1">
            <a:spLocks/>
          </p:cNvSpPr>
          <p:nvPr/>
        </p:nvSpPr>
        <p:spPr>
          <a:xfrm>
            <a:off x="152400" y="3165684"/>
            <a:ext cx="10922000" cy="248841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defTabSz="609630">
              <a:lnSpc>
                <a:spcPct val="120000"/>
              </a:lnSpc>
            </a:pPr>
            <a:endParaRPr lang="it-IT" sz="2067" dirty="0">
              <a:solidFill>
                <a:prstClr val="black"/>
              </a:solidFill>
              <a:latin typeface="Montserrat Light" panose="00000400000000000000" pitchFamily="2" charset="0"/>
            </a:endParaRPr>
          </a:p>
        </p:txBody>
      </p:sp>
      <p:pic>
        <p:nvPicPr>
          <p:cNvPr id="6" name="Immagine 5" descr="Immagine che contiene oscurità&#10;&#10;Il contenuto generato dall'IA potrebbe non essere corretto.">
            <a:extLst>
              <a:ext uri="{FF2B5EF4-FFF2-40B4-BE49-F238E27FC236}">
                <a16:creationId xmlns:a16="http://schemas.microsoft.com/office/drawing/2014/main" id="{72116DF4-72FF-2F06-BC1F-2F9B79CCE8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3352" y="3265930"/>
            <a:ext cx="2860097" cy="2860097"/>
          </a:xfrm>
          <a:prstGeom prst="rect">
            <a:avLst/>
          </a:prstGeom>
        </p:spPr>
      </p:pic>
    </p:spTree>
    <p:extLst>
      <p:ext uri="{BB962C8B-B14F-4D97-AF65-F5344CB8AC3E}">
        <p14:creationId xmlns:p14="http://schemas.microsoft.com/office/powerpoint/2010/main" val="22764497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C42BB-9D74-ADBD-307F-80737EEB99DC}"/>
            </a:ext>
          </a:extLst>
        </p:cNvPr>
        <p:cNvGrpSpPr/>
        <p:nvPr/>
      </p:nvGrpSpPr>
      <p:grpSpPr>
        <a:xfrm>
          <a:off x="0" y="0"/>
          <a:ext cx="0" cy="0"/>
          <a:chOff x="0" y="0"/>
          <a:chExt cx="0" cy="0"/>
        </a:xfrm>
      </p:grpSpPr>
      <p:pic>
        <p:nvPicPr>
          <p:cNvPr id="20" name="Immagine 19" descr="Immagine che contiene vestiti, persona, finestra, edificio&#10;&#10;Il contenuto generato dall'IA potrebbe non essere corretto.">
            <a:extLst>
              <a:ext uri="{FF2B5EF4-FFF2-40B4-BE49-F238E27FC236}">
                <a16:creationId xmlns:a16="http://schemas.microsoft.com/office/drawing/2014/main" id="{4BBE8601-648B-EF69-6795-844F59FD80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984" y="-26291"/>
            <a:ext cx="12385984" cy="6300092"/>
          </a:xfrm>
          <a:prstGeom prst="rect">
            <a:avLst/>
          </a:prstGeom>
        </p:spPr>
      </p:pic>
      <p:sp>
        <p:nvSpPr>
          <p:cNvPr id="4" name="Freeform 4">
            <a:extLst>
              <a:ext uri="{FF2B5EF4-FFF2-40B4-BE49-F238E27FC236}">
                <a16:creationId xmlns:a16="http://schemas.microsoft.com/office/drawing/2014/main" id="{5E3143C5-6492-2C1B-0528-D102E7E8E44F}"/>
              </a:ext>
            </a:extLst>
          </p:cNvPr>
          <p:cNvSpPr/>
          <p:nvPr/>
        </p:nvSpPr>
        <p:spPr>
          <a:xfrm>
            <a:off x="-225654" y="2636838"/>
            <a:ext cx="12417679" cy="4302125"/>
          </a:xfrm>
          <a:custGeom>
            <a:avLst/>
            <a:gdLst/>
            <a:ahLst/>
            <a:cxnLst/>
            <a:rect l="l" t="t" r="r" b="b"/>
            <a:pathLst>
              <a:path w="24835358" h="8604250">
                <a:moveTo>
                  <a:pt x="0" y="0"/>
                </a:moveTo>
                <a:lnTo>
                  <a:pt x="24835358" y="0"/>
                </a:lnTo>
                <a:lnTo>
                  <a:pt x="24835358" y="8604250"/>
                </a:lnTo>
                <a:lnTo>
                  <a:pt x="0" y="8604250"/>
                </a:lnTo>
                <a:close/>
              </a:path>
            </a:pathLst>
          </a:custGeom>
          <a:solidFill>
            <a:srgbClr val="FFFFFF"/>
          </a:solidFill>
        </p:spPr>
        <p:txBody>
          <a:bodyPr/>
          <a:lstStyle/>
          <a:p>
            <a:pPr defTabSz="609630"/>
            <a:endParaRPr lang="it-IT" sz="1200">
              <a:solidFill>
                <a:prstClr val="black"/>
              </a:solidFill>
              <a:latin typeface="Calibri"/>
            </a:endParaRPr>
          </a:p>
        </p:txBody>
      </p:sp>
      <p:grpSp>
        <p:nvGrpSpPr>
          <p:cNvPr id="14" name="Group 14">
            <a:extLst>
              <a:ext uri="{FF2B5EF4-FFF2-40B4-BE49-F238E27FC236}">
                <a16:creationId xmlns:a16="http://schemas.microsoft.com/office/drawing/2014/main" id="{36095B72-E0AE-8CA8-84DE-276BFEAF9CF5}"/>
              </a:ext>
            </a:extLst>
          </p:cNvPr>
          <p:cNvGrpSpPr/>
          <p:nvPr/>
        </p:nvGrpSpPr>
        <p:grpSpPr>
          <a:xfrm>
            <a:off x="9633590" y="-54805"/>
            <a:ext cx="2561585" cy="2561585"/>
            <a:chOff x="0" y="0"/>
            <a:chExt cx="5123170" cy="5123171"/>
          </a:xfrm>
        </p:grpSpPr>
        <p:sp>
          <p:nvSpPr>
            <p:cNvPr id="15" name="Freeform 15">
              <a:extLst>
                <a:ext uri="{FF2B5EF4-FFF2-40B4-BE49-F238E27FC236}">
                  <a16:creationId xmlns:a16="http://schemas.microsoft.com/office/drawing/2014/main" id="{58BC7057-8764-907C-D591-49703B501B05}"/>
                </a:ext>
              </a:extLst>
            </p:cNvPr>
            <p:cNvSpPr/>
            <p:nvPr/>
          </p:nvSpPr>
          <p:spPr>
            <a:xfrm>
              <a:off x="6350" y="6350"/>
              <a:ext cx="5110480" cy="5110480"/>
            </a:xfrm>
            <a:custGeom>
              <a:avLst/>
              <a:gdLst/>
              <a:ahLst/>
              <a:cxnLst/>
              <a:rect l="l" t="t" r="r" b="b"/>
              <a:pathLst>
                <a:path w="5110480" h="5110480">
                  <a:moveTo>
                    <a:pt x="0" y="2555240"/>
                  </a:moveTo>
                  <a:cubicBezTo>
                    <a:pt x="0" y="1144016"/>
                    <a:pt x="1144016" y="0"/>
                    <a:pt x="2555240" y="0"/>
                  </a:cubicBezTo>
                  <a:cubicBezTo>
                    <a:pt x="3966464" y="0"/>
                    <a:pt x="5110480" y="1144016"/>
                    <a:pt x="5110480" y="2555240"/>
                  </a:cubicBezTo>
                  <a:cubicBezTo>
                    <a:pt x="5110480" y="3966464"/>
                    <a:pt x="3966464" y="5110480"/>
                    <a:pt x="2555240" y="5110480"/>
                  </a:cubicBezTo>
                  <a:cubicBezTo>
                    <a:pt x="1144016" y="5110480"/>
                    <a:pt x="0" y="3966464"/>
                    <a:pt x="0" y="2555240"/>
                  </a:cubicBezTo>
                  <a:close/>
                </a:path>
              </a:pathLst>
            </a:custGeom>
            <a:solidFill>
              <a:srgbClr val="BB1F1B"/>
            </a:solidFill>
          </p:spPr>
          <p:txBody>
            <a:bodyPr/>
            <a:lstStyle/>
            <a:p>
              <a:pPr defTabSz="609630"/>
              <a:endParaRPr lang="it-IT" sz="1200">
                <a:solidFill>
                  <a:prstClr val="black"/>
                </a:solidFill>
                <a:latin typeface="Calibri"/>
              </a:endParaRPr>
            </a:p>
          </p:txBody>
        </p:sp>
      </p:grpSp>
      <p:grpSp>
        <p:nvGrpSpPr>
          <p:cNvPr id="17" name="Group 17">
            <a:extLst>
              <a:ext uri="{FF2B5EF4-FFF2-40B4-BE49-F238E27FC236}">
                <a16:creationId xmlns:a16="http://schemas.microsoft.com/office/drawing/2014/main" id="{35AE8CB2-DD33-5646-49C8-E130E9E5A7CB}"/>
              </a:ext>
            </a:extLst>
          </p:cNvPr>
          <p:cNvGrpSpPr/>
          <p:nvPr/>
        </p:nvGrpSpPr>
        <p:grpSpPr>
          <a:xfrm>
            <a:off x="-194010" y="1980362"/>
            <a:ext cx="12417679" cy="683637"/>
            <a:chOff x="0" y="0"/>
            <a:chExt cx="24440374" cy="1332000"/>
          </a:xfrm>
        </p:grpSpPr>
        <p:sp>
          <p:nvSpPr>
            <p:cNvPr id="18" name="Freeform 18">
              <a:extLst>
                <a:ext uri="{FF2B5EF4-FFF2-40B4-BE49-F238E27FC236}">
                  <a16:creationId xmlns:a16="http://schemas.microsoft.com/office/drawing/2014/main" id="{47D0E86B-30BF-06EC-1519-CE3F25F0195A}"/>
                </a:ext>
              </a:extLst>
            </p:cNvPr>
            <p:cNvSpPr/>
            <p:nvPr/>
          </p:nvSpPr>
          <p:spPr>
            <a:xfrm>
              <a:off x="0" y="0"/>
              <a:ext cx="24440387" cy="1331976"/>
            </a:xfrm>
            <a:custGeom>
              <a:avLst/>
              <a:gdLst/>
              <a:ahLst/>
              <a:cxnLst/>
              <a:rect l="l" t="t" r="r" b="b"/>
              <a:pathLst>
                <a:path w="24440387" h="1331976">
                  <a:moveTo>
                    <a:pt x="0" y="0"/>
                  </a:moveTo>
                  <a:lnTo>
                    <a:pt x="24440387" y="0"/>
                  </a:lnTo>
                  <a:lnTo>
                    <a:pt x="24440387" y="1331976"/>
                  </a:lnTo>
                  <a:lnTo>
                    <a:pt x="0" y="1331976"/>
                  </a:lnTo>
                  <a:close/>
                </a:path>
              </a:pathLst>
            </a:custGeom>
            <a:solidFill>
              <a:srgbClr val="BB1F1B"/>
            </a:solidFill>
          </p:spPr>
          <p:txBody>
            <a:bodyPr/>
            <a:lstStyle/>
            <a:p>
              <a:pPr defTabSz="609630"/>
              <a:endParaRPr lang="it-IT" sz="1200">
                <a:solidFill>
                  <a:prstClr val="black"/>
                </a:solidFill>
                <a:latin typeface="Calibri"/>
              </a:endParaRPr>
            </a:p>
          </p:txBody>
        </p:sp>
      </p:grpSp>
      <p:sp>
        <p:nvSpPr>
          <p:cNvPr id="19" name="TextBox 19">
            <a:extLst>
              <a:ext uri="{FF2B5EF4-FFF2-40B4-BE49-F238E27FC236}">
                <a16:creationId xmlns:a16="http://schemas.microsoft.com/office/drawing/2014/main" id="{FF39DDC8-B3C1-B906-CA45-673C729C1C9F}"/>
              </a:ext>
            </a:extLst>
          </p:cNvPr>
          <p:cNvSpPr txBox="1"/>
          <p:nvPr/>
        </p:nvSpPr>
        <p:spPr>
          <a:xfrm>
            <a:off x="17704" y="2129214"/>
            <a:ext cx="12631496" cy="346249"/>
          </a:xfrm>
          <a:prstGeom prst="rect">
            <a:avLst/>
          </a:prstGeom>
        </p:spPr>
        <p:txBody>
          <a:bodyPr lIns="0" tIns="0" rIns="0" bIns="0" rtlCol="0" anchor="t">
            <a:spAutoFit/>
          </a:bodyPr>
          <a:lstStyle/>
          <a:p>
            <a:pPr defTabSz="609630">
              <a:lnSpc>
                <a:spcPts val="2719"/>
              </a:lnSpc>
              <a:spcBef>
                <a:spcPct val="0"/>
              </a:spcBef>
            </a:pPr>
            <a:r>
              <a:rPr lang="it-IT" sz="2266" dirty="0">
                <a:solidFill>
                  <a:srgbClr val="FFFFFF"/>
                </a:solidFill>
                <a:latin typeface="Montserrat"/>
                <a:ea typeface="Montserrat"/>
                <a:cs typeface="Montserrat"/>
                <a:sym typeface="Montserrat"/>
              </a:rPr>
              <a:t>Le soluzioni di AEC</a:t>
            </a:r>
          </a:p>
        </p:txBody>
      </p:sp>
      <p:pic>
        <p:nvPicPr>
          <p:cNvPr id="13" name="Immagine 12">
            <a:extLst>
              <a:ext uri="{FF2B5EF4-FFF2-40B4-BE49-F238E27FC236}">
                <a16:creationId xmlns:a16="http://schemas.microsoft.com/office/drawing/2014/main" id="{DA89100D-4E89-E523-782B-814CFD5E56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8400" y="653765"/>
            <a:ext cx="1678178" cy="824901"/>
          </a:xfrm>
          <a:prstGeom prst="rect">
            <a:avLst/>
          </a:prstGeom>
        </p:spPr>
      </p:pic>
      <p:sp>
        <p:nvSpPr>
          <p:cNvPr id="22" name="Titolo 1">
            <a:extLst>
              <a:ext uri="{FF2B5EF4-FFF2-40B4-BE49-F238E27FC236}">
                <a16:creationId xmlns:a16="http://schemas.microsoft.com/office/drawing/2014/main" id="{4CF86FE8-4EAB-BF24-5F50-D1CFD996FC9F}"/>
              </a:ext>
            </a:extLst>
          </p:cNvPr>
          <p:cNvSpPr txBox="1">
            <a:spLocks/>
          </p:cNvSpPr>
          <p:nvPr/>
        </p:nvSpPr>
        <p:spPr>
          <a:xfrm>
            <a:off x="152400" y="3165684"/>
            <a:ext cx="10922000" cy="248841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defTabSz="609630">
              <a:lnSpc>
                <a:spcPct val="120000"/>
              </a:lnSpc>
            </a:pPr>
            <a:endParaRPr lang="it-IT" sz="2067" dirty="0">
              <a:solidFill>
                <a:prstClr val="black"/>
              </a:solidFill>
              <a:latin typeface="Montserrat Light" panose="00000400000000000000" pitchFamily="2" charset="0"/>
            </a:endParaRPr>
          </a:p>
        </p:txBody>
      </p:sp>
      <p:sp>
        <p:nvSpPr>
          <p:cNvPr id="7" name="CasellaDiTesto 6">
            <a:extLst>
              <a:ext uri="{FF2B5EF4-FFF2-40B4-BE49-F238E27FC236}">
                <a16:creationId xmlns:a16="http://schemas.microsoft.com/office/drawing/2014/main" id="{2CC41D4E-9B22-4222-F2FB-756EDDCC7CF4}"/>
              </a:ext>
            </a:extLst>
          </p:cNvPr>
          <p:cNvSpPr txBox="1"/>
          <p:nvPr/>
        </p:nvSpPr>
        <p:spPr>
          <a:xfrm>
            <a:off x="254001" y="3321614"/>
            <a:ext cx="9175447" cy="1682833"/>
          </a:xfrm>
          <a:prstGeom prst="rect">
            <a:avLst/>
          </a:prstGeom>
          <a:noFill/>
        </p:spPr>
        <p:txBody>
          <a:bodyPr wrap="square">
            <a:spAutoFit/>
          </a:bodyPr>
          <a:lstStyle/>
          <a:p>
            <a:pPr defTabSz="609630"/>
            <a:r>
              <a:rPr lang="it-IT" sz="2067" dirty="0">
                <a:solidFill>
                  <a:prstClr val="black"/>
                </a:solidFill>
                <a:latin typeface="Montserrat Light" panose="00000400000000000000" pitchFamily="2" charset="0"/>
              </a:rPr>
              <a:t>Ad oggi </a:t>
            </a:r>
            <a:r>
              <a:rPr lang="it-IT" sz="2067" dirty="0" err="1">
                <a:solidFill>
                  <a:prstClr val="black"/>
                </a:solidFill>
                <a:latin typeface="Montserrat Light" panose="00000400000000000000" pitchFamily="2" charset="0"/>
              </a:rPr>
              <a:t>Aec</a:t>
            </a:r>
            <a:r>
              <a:rPr lang="it-IT" sz="2067" dirty="0">
                <a:solidFill>
                  <a:prstClr val="black"/>
                </a:solidFill>
                <a:latin typeface="Montserrat Light" panose="00000400000000000000" pitchFamily="2" charset="0"/>
              </a:rPr>
              <a:t> dispone di DUE prodotti D&amp;O, entrambi sviluppati con Lloyd’s Insurance Company:</a:t>
            </a:r>
          </a:p>
          <a:p>
            <a:pPr defTabSz="609630"/>
            <a:endParaRPr lang="it-IT" sz="2067" dirty="0">
              <a:solidFill>
                <a:prstClr val="black"/>
              </a:solidFill>
              <a:latin typeface="Montserrat Light" panose="00000400000000000000" pitchFamily="2" charset="0"/>
            </a:endParaRPr>
          </a:p>
          <a:p>
            <a:pPr marL="304815" indent="-304815" defTabSz="609630">
              <a:buFont typeface="Wingdings" panose="05000000000000000000" pitchFamily="2" charset="2"/>
              <a:buChar char="Ø"/>
            </a:pPr>
            <a:r>
              <a:rPr lang="it-IT" sz="2067" dirty="0" err="1">
                <a:solidFill>
                  <a:prstClr val="black"/>
                </a:solidFill>
                <a:latin typeface="Montserrat Light" panose="00000400000000000000" pitchFamily="2" charset="0"/>
              </a:rPr>
              <a:t>MyD&amp;O</a:t>
            </a:r>
            <a:endParaRPr lang="it-IT" sz="2067" dirty="0">
              <a:solidFill>
                <a:prstClr val="black"/>
              </a:solidFill>
              <a:latin typeface="Montserrat Light" panose="00000400000000000000" pitchFamily="2" charset="0"/>
            </a:endParaRPr>
          </a:p>
          <a:p>
            <a:pPr marL="304815" indent="-304815" defTabSz="609630">
              <a:buFont typeface="Wingdings" panose="05000000000000000000" pitchFamily="2" charset="2"/>
              <a:buChar char="Ø"/>
            </a:pPr>
            <a:r>
              <a:rPr lang="it-IT" sz="2067" dirty="0">
                <a:solidFill>
                  <a:prstClr val="black"/>
                </a:solidFill>
                <a:latin typeface="Montserrat Light" panose="00000400000000000000" pitchFamily="2" charset="0"/>
              </a:rPr>
              <a:t>Prodotto D&amp;O</a:t>
            </a:r>
          </a:p>
        </p:txBody>
      </p:sp>
    </p:spTree>
    <p:extLst>
      <p:ext uri="{BB962C8B-B14F-4D97-AF65-F5344CB8AC3E}">
        <p14:creationId xmlns:p14="http://schemas.microsoft.com/office/powerpoint/2010/main" val="33773597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Segnaposto immagine 20" descr="Due persone che si stringono la mano">
            <a:extLst>
              <a:ext uri="{FF2B5EF4-FFF2-40B4-BE49-F238E27FC236}">
                <a16:creationId xmlns:a16="http://schemas.microsoft.com/office/drawing/2014/main" id="{42EF1974-141C-494C-A63E-216742273C6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22" name="oggetto 3" descr="Rettangolo blu">
            <a:extLst>
              <a:ext uri="{FF2B5EF4-FFF2-40B4-BE49-F238E27FC236}">
                <a16:creationId xmlns:a16="http://schemas.microsoft.com/office/drawing/2014/main" id="{2D225086-68BE-4168-8F17-9443ADD89675}"/>
              </a:ext>
            </a:extLst>
          </p:cNvPr>
          <p:cNvSpPr/>
          <p:nvPr/>
        </p:nvSpPr>
        <p:spPr>
          <a:xfrm>
            <a:off x="0" y="0"/>
            <a:ext cx="12189600"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alpha val="69999"/>
            </a:schemeClr>
          </a:solidFill>
        </p:spPr>
        <p:txBody>
          <a:bodyPr wrap="square" lIns="0" tIns="0" rIns="0" bIns="0" rtlCol="0"/>
          <a:lstStyle/>
          <a:p>
            <a:pPr rtl="0"/>
            <a:endParaRPr lang="it-IT" dirty="0"/>
          </a:p>
        </p:txBody>
      </p:sp>
      <p:sp>
        <p:nvSpPr>
          <p:cNvPr id="23" name="Ovale 22" descr="Ovale beige">
            <a:extLst>
              <a:ext uri="{FF2B5EF4-FFF2-40B4-BE49-F238E27FC236}">
                <a16:creationId xmlns:a16="http://schemas.microsoft.com/office/drawing/2014/main" id="{433945EE-A7C1-410E-BF29-F5CEA2F4F576}"/>
              </a:ext>
            </a:extLst>
          </p:cNvPr>
          <p:cNvSpPr/>
          <p:nvPr/>
        </p:nvSpPr>
        <p:spPr>
          <a:xfrm>
            <a:off x="11562237" y="6227432"/>
            <a:ext cx="266400" cy="26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10" name="Segnaposto contenuto 9">
            <a:extLst>
              <a:ext uri="{FF2B5EF4-FFF2-40B4-BE49-F238E27FC236}">
                <a16:creationId xmlns:a16="http://schemas.microsoft.com/office/drawing/2014/main" id="{2D8AA6DB-EBDB-4269-B4E5-AD059714C629}"/>
              </a:ext>
            </a:extLst>
          </p:cNvPr>
          <p:cNvSpPr>
            <a:spLocks noGrp="1"/>
          </p:cNvSpPr>
          <p:nvPr>
            <p:ph sz="half" idx="15"/>
          </p:nvPr>
        </p:nvSpPr>
        <p:spPr bwMode="white">
          <a:xfrm>
            <a:off x="8479503" y="1690689"/>
            <a:ext cx="2983732" cy="2005412"/>
          </a:xfrm>
        </p:spPr>
        <p:txBody>
          <a:bodyPr rtlCol="0">
            <a:noAutofit/>
          </a:bodyPr>
          <a:lstStyle/>
          <a:p>
            <a:pPr marL="12700" rtl="0">
              <a:lnSpc>
                <a:spcPct val="120000"/>
              </a:lnSpc>
              <a:spcBef>
                <a:spcPts val="100"/>
              </a:spcBef>
            </a:pPr>
            <a:r>
              <a:rPr lang="it-IT" sz="1800" b="1" dirty="0">
                <a:solidFill>
                  <a:schemeClr val="bg1"/>
                </a:solidFill>
              </a:rPr>
              <a:t>Valerio </a:t>
            </a:r>
            <a:r>
              <a:rPr lang="it-IT" sz="1800" b="1" dirty="0" err="1">
                <a:solidFill>
                  <a:schemeClr val="bg1"/>
                </a:solidFill>
              </a:rPr>
              <a:t>Faiani</a:t>
            </a:r>
            <a:endParaRPr lang="it-IT" sz="1800" b="1" dirty="0">
              <a:solidFill>
                <a:schemeClr val="bg1"/>
              </a:solidFill>
            </a:endParaRPr>
          </a:p>
          <a:p>
            <a:pPr marR="5080">
              <a:lnSpc>
                <a:spcPct val="100000"/>
              </a:lnSpc>
              <a:spcBef>
                <a:spcPts val="600"/>
              </a:spcBef>
            </a:pPr>
            <a:r>
              <a:rPr lang="it-IT" sz="1400" i="1" spc="-15" dirty="0">
                <a:solidFill>
                  <a:schemeClr val="bg2">
                    <a:lumMod val="20000"/>
                    <a:lumOff val="80000"/>
                  </a:schemeClr>
                </a:solidFill>
                <a:cs typeface="Arial"/>
              </a:rPr>
              <a:t>Underwriter AEC</a:t>
            </a:r>
          </a:p>
          <a:p>
            <a:pPr marR="5080">
              <a:lnSpc>
                <a:spcPct val="100000"/>
              </a:lnSpc>
              <a:spcBef>
                <a:spcPts val="600"/>
              </a:spcBef>
            </a:pPr>
            <a:r>
              <a:rPr lang="it-IT" sz="1400" b="1" i="1" spc="-15" dirty="0">
                <a:solidFill>
                  <a:schemeClr val="bg2">
                    <a:lumMod val="20000"/>
                    <a:lumOff val="80000"/>
                  </a:schemeClr>
                </a:solidFill>
                <a:cs typeface="Arial"/>
              </a:rPr>
              <a:t>16:15 – 16:25</a:t>
            </a:r>
            <a:endParaRPr lang="it-IT" sz="1400" spc="-15" dirty="0">
              <a:solidFill>
                <a:schemeClr val="bg2">
                  <a:lumMod val="20000"/>
                  <a:lumOff val="80000"/>
                </a:schemeClr>
              </a:solidFill>
              <a:cs typeface="Arial"/>
            </a:endParaRPr>
          </a:p>
          <a:p>
            <a:pPr marR="5080">
              <a:lnSpc>
                <a:spcPct val="100000"/>
              </a:lnSpc>
              <a:spcBef>
                <a:spcPts val="600"/>
              </a:spcBef>
            </a:pPr>
            <a:endParaRPr lang="it-IT" sz="1400" spc="-15" dirty="0">
              <a:solidFill>
                <a:schemeClr val="bg2">
                  <a:lumMod val="20000"/>
                  <a:lumOff val="80000"/>
                </a:schemeClr>
              </a:solidFill>
              <a:cs typeface="Arial"/>
            </a:endParaRPr>
          </a:p>
          <a:p>
            <a:pPr marR="5080">
              <a:lnSpc>
                <a:spcPct val="100000"/>
              </a:lnSpc>
              <a:spcBef>
                <a:spcPts val="600"/>
              </a:spcBef>
            </a:pPr>
            <a:r>
              <a:rPr lang="it-IT" sz="1400" spc="-15" dirty="0">
                <a:solidFill>
                  <a:schemeClr val="bg2">
                    <a:lumMod val="20000"/>
                    <a:lumOff val="80000"/>
                  </a:schemeClr>
                </a:solidFill>
                <a:cs typeface="Arial"/>
              </a:rPr>
              <a:t>Le caratteristiche della</a:t>
            </a:r>
          </a:p>
          <a:p>
            <a:pPr marR="5080">
              <a:lnSpc>
                <a:spcPct val="100000"/>
              </a:lnSpc>
              <a:spcBef>
                <a:spcPts val="600"/>
              </a:spcBef>
            </a:pPr>
            <a:r>
              <a:rPr lang="it-IT" sz="1400" spc="-15" dirty="0">
                <a:solidFill>
                  <a:schemeClr val="bg2">
                    <a:lumMod val="20000"/>
                    <a:lumOff val="80000"/>
                  </a:schemeClr>
                </a:solidFill>
                <a:cs typeface="Arial"/>
              </a:rPr>
              <a:t>tutela MY D&amp;O</a:t>
            </a:r>
          </a:p>
        </p:txBody>
      </p:sp>
      <p:sp>
        <p:nvSpPr>
          <p:cNvPr id="9" name="Segnaposto contenuto 8">
            <a:extLst>
              <a:ext uri="{FF2B5EF4-FFF2-40B4-BE49-F238E27FC236}">
                <a16:creationId xmlns:a16="http://schemas.microsoft.com/office/drawing/2014/main" id="{2AF9D9A5-149E-4118-AAE3-8EF91B9C5B7D}"/>
              </a:ext>
            </a:extLst>
          </p:cNvPr>
          <p:cNvSpPr>
            <a:spLocks noGrp="1"/>
          </p:cNvSpPr>
          <p:nvPr>
            <p:ph sz="half" idx="14"/>
          </p:nvPr>
        </p:nvSpPr>
        <p:spPr bwMode="white">
          <a:xfrm>
            <a:off x="4843363" y="1702825"/>
            <a:ext cx="3148965" cy="1993275"/>
          </a:xfrm>
        </p:spPr>
        <p:txBody>
          <a:bodyPr rtlCol="0">
            <a:noAutofit/>
          </a:bodyPr>
          <a:lstStyle/>
          <a:p>
            <a:pPr marL="12700" rtl="0">
              <a:lnSpc>
                <a:spcPct val="120000"/>
              </a:lnSpc>
              <a:spcBef>
                <a:spcPts val="100"/>
              </a:spcBef>
            </a:pPr>
            <a:r>
              <a:rPr lang="it-IT" sz="1800" b="1" dirty="0">
                <a:solidFill>
                  <a:schemeClr val="bg1"/>
                </a:solidFill>
              </a:rPr>
              <a:t>Giancarlo </a:t>
            </a:r>
            <a:r>
              <a:rPr lang="it-IT" sz="1800" b="1" dirty="0" err="1">
                <a:solidFill>
                  <a:schemeClr val="bg1"/>
                </a:solidFill>
              </a:rPr>
              <a:t>Castagnedi</a:t>
            </a:r>
            <a:endParaRPr lang="it-IT" sz="1800" b="1" dirty="0">
              <a:solidFill>
                <a:schemeClr val="bg1"/>
              </a:solidFill>
            </a:endParaRPr>
          </a:p>
          <a:p>
            <a:pPr marR="5080">
              <a:lnSpc>
                <a:spcPct val="100000"/>
              </a:lnSpc>
              <a:spcBef>
                <a:spcPts val="600"/>
              </a:spcBef>
            </a:pPr>
            <a:r>
              <a:rPr lang="it-IT" sz="1400" i="1" spc="-15" dirty="0">
                <a:solidFill>
                  <a:schemeClr val="bg2">
                    <a:lumMod val="20000"/>
                    <a:lumOff val="80000"/>
                  </a:schemeClr>
                </a:solidFill>
                <a:cs typeface="Arial"/>
              </a:rPr>
              <a:t>Risk Manager </a:t>
            </a:r>
            <a:r>
              <a:rPr lang="it-IT" sz="1400" i="1" spc="-15" dirty="0" err="1">
                <a:solidFill>
                  <a:schemeClr val="bg2">
                    <a:lumMod val="20000"/>
                    <a:lumOff val="80000"/>
                  </a:schemeClr>
                </a:solidFill>
                <a:cs typeface="Arial"/>
              </a:rPr>
              <a:t>Unidea</a:t>
            </a:r>
            <a:r>
              <a:rPr lang="it-IT" sz="1400" i="1" spc="-15" dirty="0">
                <a:solidFill>
                  <a:schemeClr val="bg2">
                    <a:lumMod val="20000"/>
                    <a:lumOff val="80000"/>
                  </a:schemeClr>
                </a:solidFill>
                <a:cs typeface="Arial"/>
              </a:rPr>
              <a:t> Broker</a:t>
            </a:r>
          </a:p>
          <a:p>
            <a:pPr marR="5080">
              <a:lnSpc>
                <a:spcPct val="100000"/>
              </a:lnSpc>
              <a:spcBef>
                <a:spcPts val="600"/>
              </a:spcBef>
            </a:pPr>
            <a:r>
              <a:rPr lang="it-IT" sz="1400" b="1" i="1" spc="-15" dirty="0">
                <a:solidFill>
                  <a:schemeClr val="bg2">
                    <a:lumMod val="20000"/>
                    <a:lumOff val="80000"/>
                  </a:schemeClr>
                </a:solidFill>
                <a:cs typeface="Arial"/>
              </a:rPr>
              <a:t>16:05 – 16:15</a:t>
            </a:r>
            <a:endParaRPr lang="it-IT" sz="1400" spc="-15" dirty="0">
              <a:solidFill>
                <a:schemeClr val="bg2">
                  <a:lumMod val="20000"/>
                  <a:lumOff val="80000"/>
                </a:schemeClr>
              </a:solidFill>
              <a:cs typeface="Arial"/>
            </a:endParaRPr>
          </a:p>
          <a:p>
            <a:pPr marR="5080">
              <a:lnSpc>
                <a:spcPct val="100000"/>
              </a:lnSpc>
              <a:spcBef>
                <a:spcPts val="600"/>
              </a:spcBef>
            </a:pPr>
            <a:r>
              <a:rPr lang="it-IT" sz="1400" spc="-15" dirty="0">
                <a:solidFill>
                  <a:schemeClr val="bg2">
                    <a:lumMod val="20000"/>
                    <a:lumOff val="80000"/>
                  </a:schemeClr>
                </a:solidFill>
                <a:cs typeface="Arial"/>
              </a:rPr>
              <a:t>D&amp;O, cos'è la responsabilità d'impresa, quali sono i rischi che corre l'amministratore ( e i ruoli apicali) e come tutelarli.</a:t>
            </a:r>
          </a:p>
        </p:txBody>
      </p:sp>
      <p:sp>
        <p:nvSpPr>
          <p:cNvPr id="2" name="Segnaposto numero diapositiva 1">
            <a:extLst>
              <a:ext uri="{FF2B5EF4-FFF2-40B4-BE49-F238E27FC236}">
                <a16:creationId xmlns:a16="http://schemas.microsoft.com/office/drawing/2014/main" id="{3790A3AE-E658-426D-96CD-CB0614B7418A}"/>
              </a:ext>
            </a:extLst>
          </p:cNvPr>
          <p:cNvSpPr>
            <a:spLocks noGrp="1"/>
          </p:cNvSpPr>
          <p:nvPr>
            <p:ph type="sldNum" sz="quarter" idx="12"/>
          </p:nvPr>
        </p:nvSpPr>
        <p:spPr/>
        <p:txBody>
          <a:bodyPr rtlCol="0"/>
          <a:lstStyle/>
          <a:p>
            <a:pPr rtl="0"/>
            <a:fld id="{82EE24B5-652C-4DB5-B7C3-B5BBEC1280B1}" type="slidenum">
              <a:rPr lang="it-IT" sz="1000" smtClean="0"/>
              <a:t>2</a:t>
            </a:fld>
            <a:endParaRPr lang="it-IT" sz="1000" dirty="0"/>
          </a:p>
        </p:txBody>
      </p:sp>
      <p:sp>
        <p:nvSpPr>
          <p:cNvPr id="6" name="Titolo 5">
            <a:extLst>
              <a:ext uri="{FF2B5EF4-FFF2-40B4-BE49-F238E27FC236}">
                <a16:creationId xmlns:a16="http://schemas.microsoft.com/office/drawing/2014/main" id="{6BDEDF39-62EC-40AF-98F4-06A79F1F80F1}"/>
              </a:ext>
            </a:extLst>
          </p:cNvPr>
          <p:cNvSpPr>
            <a:spLocks noGrp="1"/>
          </p:cNvSpPr>
          <p:nvPr>
            <p:ph type="title"/>
          </p:nvPr>
        </p:nvSpPr>
        <p:spPr bwMode="ltGray">
          <a:xfrm>
            <a:off x="818028" y="365125"/>
            <a:ext cx="10515600" cy="1325563"/>
          </a:xfrm>
        </p:spPr>
        <p:txBody>
          <a:bodyPr rtlCol="0"/>
          <a:lstStyle/>
          <a:p>
            <a:pPr rtl="0"/>
            <a:r>
              <a:rPr lang="it-IT" dirty="0">
                <a:solidFill>
                  <a:schemeClr val="bg1"/>
                </a:solidFill>
              </a:rPr>
              <a:t>SCALETTA DELL’EVENTO</a:t>
            </a:r>
            <a:endParaRPr lang="it-IT" dirty="0"/>
          </a:p>
        </p:txBody>
      </p:sp>
      <p:sp>
        <p:nvSpPr>
          <p:cNvPr id="7" name="Segnaposto contenuto 6">
            <a:extLst>
              <a:ext uri="{FF2B5EF4-FFF2-40B4-BE49-F238E27FC236}">
                <a16:creationId xmlns:a16="http://schemas.microsoft.com/office/drawing/2014/main" id="{23DC0E4E-6822-467C-96E3-77C667B41D2B}"/>
              </a:ext>
            </a:extLst>
          </p:cNvPr>
          <p:cNvSpPr>
            <a:spLocks noGrp="1"/>
          </p:cNvSpPr>
          <p:nvPr>
            <p:ph sz="half" idx="1"/>
          </p:nvPr>
        </p:nvSpPr>
        <p:spPr bwMode="white">
          <a:xfrm>
            <a:off x="1337076" y="1702825"/>
            <a:ext cx="3148965" cy="2146629"/>
          </a:xfrm>
        </p:spPr>
        <p:txBody>
          <a:bodyPr rtlCol="0">
            <a:noAutofit/>
          </a:bodyPr>
          <a:lstStyle/>
          <a:p>
            <a:pPr marL="12700" rtl="0">
              <a:lnSpc>
                <a:spcPct val="120000"/>
              </a:lnSpc>
              <a:spcBef>
                <a:spcPts val="100"/>
              </a:spcBef>
            </a:pPr>
            <a:r>
              <a:rPr lang="it-IT" sz="1800" b="1" dirty="0">
                <a:solidFill>
                  <a:schemeClr val="bg1"/>
                </a:solidFill>
              </a:rPr>
              <a:t>Daniele Fioretti</a:t>
            </a:r>
          </a:p>
          <a:p>
            <a:pPr marR="5080" rtl="0">
              <a:lnSpc>
                <a:spcPct val="100000"/>
              </a:lnSpc>
              <a:spcBef>
                <a:spcPts val="600"/>
              </a:spcBef>
            </a:pPr>
            <a:r>
              <a:rPr lang="it-IT" sz="1400" i="1" spc="-15" dirty="0">
                <a:solidFill>
                  <a:schemeClr val="bg2">
                    <a:lumMod val="20000"/>
                    <a:lumOff val="80000"/>
                  </a:schemeClr>
                </a:solidFill>
                <a:cs typeface="Arial"/>
              </a:rPr>
              <a:t>Area Manager Toscana</a:t>
            </a:r>
          </a:p>
          <a:p>
            <a:pPr marR="5080" rtl="0">
              <a:lnSpc>
                <a:spcPct val="100000"/>
              </a:lnSpc>
              <a:spcBef>
                <a:spcPts val="600"/>
              </a:spcBef>
            </a:pPr>
            <a:r>
              <a:rPr lang="it-IT" sz="1400" i="1" spc="-15" dirty="0" err="1">
                <a:solidFill>
                  <a:schemeClr val="bg2">
                    <a:lumMod val="20000"/>
                    <a:lumOff val="80000"/>
                  </a:schemeClr>
                </a:solidFill>
                <a:cs typeface="Arial"/>
              </a:rPr>
              <a:t>Unidea</a:t>
            </a:r>
            <a:r>
              <a:rPr lang="it-IT" sz="1400" i="1" spc="-15" dirty="0">
                <a:solidFill>
                  <a:schemeClr val="bg2">
                    <a:lumMod val="20000"/>
                    <a:lumOff val="80000"/>
                  </a:schemeClr>
                </a:solidFill>
                <a:cs typeface="Arial"/>
              </a:rPr>
              <a:t> Assicurazioni</a:t>
            </a:r>
          </a:p>
          <a:p>
            <a:pPr marR="5080" rtl="0">
              <a:lnSpc>
                <a:spcPct val="100000"/>
              </a:lnSpc>
              <a:spcBef>
                <a:spcPts val="600"/>
              </a:spcBef>
            </a:pPr>
            <a:r>
              <a:rPr lang="it-IT" sz="1400" b="1" i="1" spc="-15" dirty="0">
                <a:solidFill>
                  <a:schemeClr val="bg2">
                    <a:lumMod val="20000"/>
                    <a:lumOff val="80000"/>
                  </a:schemeClr>
                </a:solidFill>
                <a:cs typeface="Arial"/>
              </a:rPr>
              <a:t>16:00 – 16:05</a:t>
            </a:r>
          </a:p>
          <a:p>
            <a:pPr marR="5080" rtl="0">
              <a:lnSpc>
                <a:spcPct val="100000"/>
              </a:lnSpc>
              <a:spcBef>
                <a:spcPts val="600"/>
              </a:spcBef>
            </a:pPr>
            <a:endParaRPr lang="it-IT" sz="1400" spc="-15" dirty="0">
              <a:solidFill>
                <a:schemeClr val="bg2">
                  <a:lumMod val="20000"/>
                  <a:lumOff val="80000"/>
                </a:schemeClr>
              </a:solidFill>
              <a:cs typeface="Arial"/>
            </a:endParaRPr>
          </a:p>
          <a:p>
            <a:pPr marR="5080" rtl="0">
              <a:lnSpc>
                <a:spcPct val="100000"/>
              </a:lnSpc>
              <a:spcBef>
                <a:spcPts val="600"/>
              </a:spcBef>
            </a:pPr>
            <a:r>
              <a:rPr lang="it-IT" sz="1400" spc="-15" dirty="0">
                <a:solidFill>
                  <a:schemeClr val="bg2">
                    <a:lumMod val="20000"/>
                    <a:lumOff val="80000"/>
                  </a:schemeClr>
                </a:solidFill>
                <a:cs typeface="Arial"/>
              </a:rPr>
              <a:t>Apertura, saluti e inizio Lavori</a:t>
            </a:r>
          </a:p>
          <a:p>
            <a:pPr marR="5080" rtl="0">
              <a:lnSpc>
                <a:spcPct val="100000"/>
              </a:lnSpc>
              <a:spcBef>
                <a:spcPts val="600"/>
              </a:spcBef>
            </a:pPr>
            <a:endParaRPr lang="it-IT" sz="1400" b="1" i="1" spc="-15" dirty="0">
              <a:solidFill>
                <a:schemeClr val="bg2">
                  <a:lumMod val="20000"/>
                  <a:lumOff val="80000"/>
                </a:schemeClr>
              </a:solidFill>
              <a:cs typeface="Arial"/>
            </a:endParaRPr>
          </a:p>
          <a:p>
            <a:pPr marR="5080" rtl="0">
              <a:lnSpc>
                <a:spcPct val="120000"/>
              </a:lnSpc>
              <a:spcBef>
                <a:spcPts val="600"/>
              </a:spcBef>
            </a:pPr>
            <a:endParaRPr lang="it-IT" sz="1800" b="1" i="1" spc="-15" dirty="0">
              <a:solidFill>
                <a:schemeClr val="bg2">
                  <a:lumMod val="20000"/>
                  <a:lumOff val="80000"/>
                </a:schemeClr>
              </a:solidFill>
              <a:cs typeface="Arial"/>
            </a:endParaRPr>
          </a:p>
        </p:txBody>
      </p:sp>
      <p:sp>
        <p:nvSpPr>
          <p:cNvPr id="11" name="Segnaposto contenuto 10">
            <a:extLst>
              <a:ext uri="{FF2B5EF4-FFF2-40B4-BE49-F238E27FC236}">
                <a16:creationId xmlns:a16="http://schemas.microsoft.com/office/drawing/2014/main" id="{DBCC020E-50A1-4B26-95EE-F180516D8BD8}"/>
              </a:ext>
            </a:extLst>
          </p:cNvPr>
          <p:cNvSpPr>
            <a:spLocks noGrp="1"/>
          </p:cNvSpPr>
          <p:nvPr>
            <p:ph sz="half" idx="16"/>
          </p:nvPr>
        </p:nvSpPr>
        <p:spPr bwMode="white">
          <a:xfrm>
            <a:off x="8479502" y="3849456"/>
            <a:ext cx="3148965" cy="2055124"/>
          </a:xfrm>
        </p:spPr>
        <p:txBody>
          <a:bodyPr rtlCol="0">
            <a:noAutofit/>
          </a:bodyPr>
          <a:lstStyle/>
          <a:p>
            <a:pPr marL="12700" rtl="0">
              <a:lnSpc>
                <a:spcPct val="120000"/>
              </a:lnSpc>
              <a:spcBef>
                <a:spcPts val="100"/>
              </a:spcBef>
            </a:pPr>
            <a:r>
              <a:rPr lang="it-IT" sz="1800" b="1" dirty="0">
                <a:solidFill>
                  <a:schemeClr val="bg1"/>
                </a:solidFill>
              </a:rPr>
              <a:t>Avv. Paolo Mascitelli</a:t>
            </a:r>
          </a:p>
          <a:p>
            <a:pPr marR="5080">
              <a:lnSpc>
                <a:spcPct val="100000"/>
              </a:lnSpc>
              <a:spcBef>
                <a:spcPts val="600"/>
              </a:spcBef>
            </a:pPr>
            <a:r>
              <a:rPr lang="it-IT" sz="1400" i="1" spc="-15" dirty="0">
                <a:solidFill>
                  <a:schemeClr val="bg2">
                    <a:lumMod val="20000"/>
                    <a:lumOff val="80000"/>
                  </a:schemeClr>
                </a:solidFill>
                <a:cs typeface="Arial"/>
              </a:rPr>
              <a:t>Presidente </a:t>
            </a:r>
            <a:r>
              <a:rPr lang="it-IT" sz="1400" i="1" spc="-15" dirty="0" err="1">
                <a:solidFill>
                  <a:schemeClr val="bg2">
                    <a:lumMod val="20000"/>
                    <a:lumOff val="80000"/>
                  </a:schemeClr>
                </a:solidFill>
                <a:cs typeface="Arial"/>
              </a:rPr>
              <a:t>Conflavoro</a:t>
            </a:r>
            <a:r>
              <a:rPr lang="it-IT" sz="1400" i="1" spc="-15" dirty="0">
                <a:solidFill>
                  <a:schemeClr val="bg2">
                    <a:lumMod val="20000"/>
                    <a:lumOff val="80000"/>
                  </a:schemeClr>
                </a:solidFill>
                <a:cs typeface="Arial"/>
              </a:rPr>
              <a:t> Livorno</a:t>
            </a:r>
          </a:p>
          <a:p>
            <a:pPr marR="5080">
              <a:lnSpc>
                <a:spcPct val="100000"/>
              </a:lnSpc>
              <a:spcBef>
                <a:spcPts val="600"/>
              </a:spcBef>
            </a:pPr>
            <a:r>
              <a:rPr lang="it-IT" sz="1400" b="1" i="1" spc="-15" dirty="0">
                <a:solidFill>
                  <a:schemeClr val="bg2">
                    <a:lumMod val="20000"/>
                    <a:lumOff val="80000"/>
                  </a:schemeClr>
                </a:solidFill>
                <a:cs typeface="Arial"/>
              </a:rPr>
              <a:t>17:05 – 17:15</a:t>
            </a:r>
            <a:endParaRPr lang="it-IT" sz="1400" spc="-15" dirty="0">
              <a:solidFill>
                <a:schemeClr val="bg2">
                  <a:lumMod val="20000"/>
                  <a:lumOff val="80000"/>
                </a:schemeClr>
              </a:solidFill>
              <a:cs typeface="Arial"/>
            </a:endParaRPr>
          </a:p>
          <a:p>
            <a:pPr marR="5080">
              <a:lnSpc>
                <a:spcPct val="100000"/>
              </a:lnSpc>
              <a:spcBef>
                <a:spcPts val="600"/>
              </a:spcBef>
            </a:pPr>
            <a:endParaRPr lang="it-IT" sz="1400" spc="-15" dirty="0">
              <a:solidFill>
                <a:schemeClr val="bg2">
                  <a:lumMod val="20000"/>
                  <a:lumOff val="80000"/>
                </a:schemeClr>
              </a:solidFill>
              <a:cs typeface="Arial"/>
            </a:endParaRPr>
          </a:p>
          <a:p>
            <a:pPr marR="5080">
              <a:lnSpc>
                <a:spcPct val="100000"/>
              </a:lnSpc>
              <a:spcBef>
                <a:spcPts val="600"/>
              </a:spcBef>
            </a:pPr>
            <a:r>
              <a:rPr lang="it-IT" sz="1400" spc="-15" dirty="0">
                <a:solidFill>
                  <a:schemeClr val="bg2">
                    <a:lumMod val="20000"/>
                    <a:lumOff val="80000"/>
                  </a:schemeClr>
                </a:solidFill>
                <a:cs typeface="Arial"/>
              </a:rPr>
              <a:t>Modello 231 (legge 231/2001) impatto sulle aziende del territorio, prevenire è meglio che curare</a:t>
            </a:r>
          </a:p>
        </p:txBody>
      </p:sp>
      <p:sp>
        <p:nvSpPr>
          <p:cNvPr id="12" name="Segnaposto contenuto 11">
            <a:extLst>
              <a:ext uri="{FF2B5EF4-FFF2-40B4-BE49-F238E27FC236}">
                <a16:creationId xmlns:a16="http://schemas.microsoft.com/office/drawing/2014/main" id="{72176240-9D71-46A9-959A-FFCF84DC04A3}"/>
              </a:ext>
            </a:extLst>
          </p:cNvPr>
          <p:cNvSpPr>
            <a:spLocks noGrp="1"/>
          </p:cNvSpPr>
          <p:nvPr>
            <p:ph sz="half" idx="17"/>
          </p:nvPr>
        </p:nvSpPr>
        <p:spPr bwMode="white">
          <a:xfrm>
            <a:off x="4843363" y="3849455"/>
            <a:ext cx="3278847" cy="2055125"/>
          </a:xfrm>
        </p:spPr>
        <p:txBody>
          <a:bodyPr rtlCol="0">
            <a:noAutofit/>
          </a:bodyPr>
          <a:lstStyle/>
          <a:p>
            <a:pPr marL="12700" rtl="0">
              <a:lnSpc>
                <a:spcPct val="120000"/>
              </a:lnSpc>
              <a:spcBef>
                <a:spcPts val="100"/>
              </a:spcBef>
            </a:pPr>
            <a:r>
              <a:rPr lang="it-IT" sz="1800" b="1" spc="-30" dirty="0">
                <a:solidFill>
                  <a:schemeClr val="bg1"/>
                </a:solidFill>
              </a:rPr>
              <a:t>Avv. Anna Francini</a:t>
            </a:r>
          </a:p>
          <a:p>
            <a:pPr marR="5080">
              <a:lnSpc>
                <a:spcPct val="100000"/>
              </a:lnSpc>
              <a:spcBef>
                <a:spcPts val="600"/>
              </a:spcBef>
            </a:pPr>
            <a:r>
              <a:rPr lang="it-IT" sz="1400" i="1" spc="-15" dirty="0">
                <a:solidFill>
                  <a:schemeClr val="bg2">
                    <a:lumMod val="20000"/>
                    <a:lumOff val="80000"/>
                  </a:schemeClr>
                </a:solidFill>
                <a:cs typeface="Arial"/>
              </a:rPr>
              <a:t>BTG Legal</a:t>
            </a:r>
          </a:p>
          <a:p>
            <a:pPr marR="5080">
              <a:lnSpc>
                <a:spcPct val="100000"/>
              </a:lnSpc>
              <a:spcBef>
                <a:spcPts val="600"/>
              </a:spcBef>
            </a:pPr>
            <a:r>
              <a:rPr lang="it-IT" sz="1400" b="1" i="1" spc="-15" dirty="0">
                <a:solidFill>
                  <a:schemeClr val="bg2">
                    <a:lumMod val="20000"/>
                    <a:lumOff val="80000"/>
                  </a:schemeClr>
                </a:solidFill>
                <a:cs typeface="Arial"/>
              </a:rPr>
              <a:t>16:45 – 17:05</a:t>
            </a:r>
            <a:endParaRPr lang="it-IT" sz="1400" spc="-15" dirty="0">
              <a:solidFill>
                <a:schemeClr val="bg2">
                  <a:lumMod val="20000"/>
                  <a:lumOff val="80000"/>
                </a:schemeClr>
              </a:solidFill>
              <a:cs typeface="Arial"/>
            </a:endParaRPr>
          </a:p>
          <a:p>
            <a:pPr marR="5080">
              <a:lnSpc>
                <a:spcPct val="100000"/>
              </a:lnSpc>
              <a:spcBef>
                <a:spcPts val="600"/>
              </a:spcBef>
            </a:pPr>
            <a:endParaRPr lang="it-IT" sz="1400" spc="-15" dirty="0">
              <a:solidFill>
                <a:schemeClr val="bg2">
                  <a:lumMod val="20000"/>
                  <a:lumOff val="80000"/>
                </a:schemeClr>
              </a:solidFill>
              <a:cs typeface="Arial"/>
            </a:endParaRPr>
          </a:p>
          <a:p>
            <a:pPr marR="5080">
              <a:lnSpc>
                <a:spcPct val="100000"/>
              </a:lnSpc>
              <a:spcBef>
                <a:spcPts val="600"/>
              </a:spcBef>
            </a:pPr>
            <a:r>
              <a:rPr lang="it-IT" sz="1400" spc="-15" dirty="0">
                <a:solidFill>
                  <a:schemeClr val="bg2">
                    <a:lumMod val="20000"/>
                    <a:lumOff val="80000"/>
                  </a:schemeClr>
                </a:solidFill>
                <a:cs typeface="Arial"/>
              </a:rPr>
              <a:t>Novità in merito agli impatti e rischi penalistici della responsabilità di amministratori e sindaci di società commerciali</a:t>
            </a:r>
          </a:p>
        </p:txBody>
      </p:sp>
      <p:sp>
        <p:nvSpPr>
          <p:cNvPr id="13" name="Segnaposto contenuto 12">
            <a:extLst>
              <a:ext uri="{FF2B5EF4-FFF2-40B4-BE49-F238E27FC236}">
                <a16:creationId xmlns:a16="http://schemas.microsoft.com/office/drawing/2014/main" id="{77C0FED8-C734-4A93-8023-C7053E036A1E}"/>
              </a:ext>
            </a:extLst>
          </p:cNvPr>
          <p:cNvSpPr>
            <a:spLocks noGrp="1"/>
          </p:cNvSpPr>
          <p:nvPr>
            <p:ph sz="half" idx="18"/>
          </p:nvPr>
        </p:nvSpPr>
        <p:spPr bwMode="white">
          <a:xfrm>
            <a:off x="1337076" y="3849455"/>
            <a:ext cx="3259789" cy="2377977"/>
          </a:xfrm>
        </p:spPr>
        <p:txBody>
          <a:bodyPr rtlCol="0">
            <a:noAutofit/>
          </a:bodyPr>
          <a:lstStyle/>
          <a:p>
            <a:pPr marL="12700" rtl="0">
              <a:lnSpc>
                <a:spcPct val="120000"/>
              </a:lnSpc>
              <a:spcBef>
                <a:spcPts val="100"/>
              </a:spcBef>
            </a:pPr>
            <a:r>
              <a:rPr lang="it-IT" sz="1800" b="1" dirty="0">
                <a:solidFill>
                  <a:schemeClr val="bg1"/>
                </a:solidFill>
              </a:rPr>
              <a:t>Avv. Giorgio Grasso</a:t>
            </a:r>
          </a:p>
          <a:p>
            <a:pPr marR="5080">
              <a:lnSpc>
                <a:spcPct val="100000"/>
              </a:lnSpc>
              <a:spcBef>
                <a:spcPts val="600"/>
              </a:spcBef>
            </a:pPr>
            <a:r>
              <a:rPr lang="it-IT" sz="1400" i="1" spc="-15" dirty="0">
                <a:solidFill>
                  <a:schemeClr val="bg2">
                    <a:lumMod val="20000"/>
                    <a:lumOff val="80000"/>
                  </a:schemeClr>
                </a:solidFill>
                <a:cs typeface="Arial"/>
              </a:rPr>
              <a:t>BTG Legal</a:t>
            </a:r>
          </a:p>
          <a:p>
            <a:pPr marR="5080">
              <a:lnSpc>
                <a:spcPct val="100000"/>
              </a:lnSpc>
              <a:spcBef>
                <a:spcPts val="600"/>
              </a:spcBef>
            </a:pPr>
            <a:r>
              <a:rPr lang="it-IT" sz="1400" b="1" i="1" spc="-15" dirty="0">
                <a:solidFill>
                  <a:schemeClr val="bg2">
                    <a:lumMod val="20000"/>
                    <a:lumOff val="80000"/>
                  </a:schemeClr>
                </a:solidFill>
                <a:cs typeface="Arial"/>
              </a:rPr>
              <a:t>16:25 – 16:45</a:t>
            </a:r>
            <a:endParaRPr lang="it-IT" sz="1400" spc="-15" dirty="0">
              <a:solidFill>
                <a:schemeClr val="bg2">
                  <a:lumMod val="20000"/>
                  <a:lumOff val="80000"/>
                </a:schemeClr>
              </a:solidFill>
              <a:cs typeface="Arial"/>
            </a:endParaRPr>
          </a:p>
          <a:p>
            <a:pPr marR="5080">
              <a:lnSpc>
                <a:spcPct val="100000"/>
              </a:lnSpc>
              <a:spcBef>
                <a:spcPts val="600"/>
              </a:spcBef>
            </a:pPr>
            <a:endParaRPr lang="it-IT" sz="1400" spc="-15" dirty="0">
              <a:solidFill>
                <a:schemeClr val="bg2">
                  <a:lumMod val="20000"/>
                  <a:lumOff val="80000"/>
                </a:schemeClr>
              </a:solidFill>
              <a:cs typeface="Arial"/>
            </a:endParaRPr>
          </a:p>
          <a:p>
            <a:pPr marR="5080">
              <a:lnSpc>
                <a:spcPct val="100000"/>
              </a:lnSpc>
              <a:spcBef>
                <a:spcPts val="600"/>
              </a:spcBef>
            </a:pPr>
            <a:r>
              <a:rPr lang="it-IT" sz="1400" spc="-15" dirty="0">
                <a:solidFill>
                  <a:schemeClr val="bg2">
                    <a:lumMod val="20000"/>
                    <a:lumOff val="80000"/>
                  </a:schemeClr>
                </a:solidFill>
                <a:cs typeface="Arial"/>
              </a:rPr>
              <a:t>D&amp;O: l'impatto delle recenti normative (codice della crisi d'impresa, GDPR, DORA; NIS2)</a:t>
            </a:r>
          </a:p>
        </p:txBody>
      </p:sp>
      <p:pic>
        <p:nvPicPr>
          <p:cNvPr id="36" name="Segnaposto immagine 35" descr="Icona segno di spunta">
            <a:extLst>
              <a:ext uri="{FF2B5EF4-FFF2-40B4-BE49-F238E27FC236}">
                <a16:creationId xmlns:a16="http://schemas.microsoft.com/office/drawing/2014/main" id="{1A9D8BC9-CF04-4A6C-89E6-E6A18D7419F0}"/>
              </a:ext>
            </a:extLst>
          </p:cNvPr>
          <p:cNvPicPr>
            <a:picLocks noGrp="1" noChangeAspect="1"/>
          </p:cNvPicPr>
          <p:nvPr>
            <p:ph type="pic" sz="quarter" idx="19"/>
          </p:nvPr>
        </p:nvPicPr>
        <p:blipFill>
          <a:blip r:embed="rId4" cstate="hqprint">
            <a:extLst>
              <a:ext uri="{28A0092B-C50C-407E-A947-70E740481C1C}">
                <a14:useLocalDpi xmlns:a14="http://schemas.microsoft.com/office/drawing/2010/main" val="0"/>
              </a:ext>
            </a:extLst>
          </a:blip>
          <a:srcRect/>
          <a:stretch>
            <a:fillRect/>
          </a:stretch>
        </p:blipFill>
        <p:spPr bwMode="white">
          <a:xfrm>
            <a:off x="838200" y="1679575"/>
            <a:ext cx="576000" cy="576000"/>
          </a:xfrm>
        </p:spPr>
      </p:pic>
      <p:pic>
        <p:nvPicPr>
          <p:cNvPr id="38" name="Segnaposto immagine 37" descr="Icona segno di spunta">
            <a:extLst>
              <a:ext uri="{FF2B5EF4-FFF2-40B4-BE49-F238E27FC236}">
                <a16:creationId xmlns:a16="http://schemas.microsoft.com/office/drawing/2014/main" id="{D15B4FC9-0788-4E4C-9F5A-FCFAF69E7E7F}"/>
              </a:ext>
            </a:extLst>
          </p:cNvPr>
          <p:cNvPicPr>
            <a:picLocks noGrp="1" noChangeAspect="1"/>
          </p:cNvPicPr>
          <p:nvPr>
            <p:ph type="pic" sz="quarter" idx="20"/>
          </p:nvPr>
        </p:nvPicPr>
        <p:blipFill>
          <a:blip r:embed="rId4" cstate="hqprint">
            <a:extLst>
              <a:ext uri="{28A0092B-C50C-407E-A947-70E740481C1C}">
                <a14:useLocalDpi xmlns:a14="http://schemas.microsoft.com/office/drawing/2010/main" val="0"/>
              </a:ext>
            </a:extLst>
          </a:blip>
          <a:srcRect/>
          <a:stretch>
            <a:fillRect/>
          </a:stretch>
        </p:blipFill>
        <p:spPr bwMode="white">
          <a:xfrm>
            <a:off x="4378157" y="1679575"/>
            <a:ext cx="576000" cy="576000"/>
          </a:xfrm>
        </p:spPr>
      </p:pic>
      <p:pic>
        <p:nvPicPr>
          <p:cNvPr id="40" name="Segnaposto immagine 39" descr="Icona segno di spunta">
            <a:extLst>
              <a:ext uri="{FF2B5EF4-FFF2-40B4-BE49-F238E27FC236}">
                <a16:creationId xmlns:a16="http://schemas.microsoft.com/office/drawing/2014/main" id="{250F553C-3E38-47E0-8A58-2967D756991D}"/>
              </a:ext>
            </a:extLst>
          </p:cNvPr>
          <p:cNvPicPr>
            <a:picLocks noGrp="1" noChangeAspect="1"/>
          </p:cNvPicPr>
          <p:nvPr>
            <p:ph type="pic" sz="quarter" idx="21"/>
          </p:nvPr>
        </p:nvPicPr>
        <p:blipFill>
          <a:blip r:embed="rId4" cstate="hqprint">
            <a:extLst>
              <a:ext uri="{28A0092B-C50C-407E-A947-70E740481C1C}">
                <a14:useLocalDpi xmlns:a14="http://schemas.microsoft.com/office/drawing/2010/main" val="0"/>
              </a:ext>
            </a:extLst>
          </a:blip>
          <a:srcRect/>
          <a:stretch>
            <a:fillRect/>
          </a:stretch>
        </p:blipFill>
        <p:spPr bwMode="white">
          <a:xfrm>
            <a:off x="8015029" y="1679575"/>
            <a:ext cx="576000" cy="576000"/>
          </a:xfrm>
        </p:spPr>
      </p:pic>
      <p:pic>
        <p:nvPicPr>
          <p:cNvPr id="34" name="Segnaposto immagine 33" descr="Icona segno di spunta">
            <a:extLst>
              <a:ext uri="{FF2B5EF4-FFF2-40B4-BE49-F238E27FC236}">
                <a16:creationId xmlns:a16="http://schemas.microsoft.com/office/drawing/2014/main" id="{EA6876F1-58FD-4237-BE75-C15655445FE1}"/>
              </a:ext>
            </a:extLst>
          </p:cNvPr>
          <p:cNvPicPr>
            <a:picLocks noGrp="1" noChangeAspect="1"/>
          </p:cNvPicPr>
          <p:nvPr>
            <p:ph type="pic" sz="quarter" idx="22"/>
          </p:nvPr>
        </p:nvPicPr>
        <p:blipFill>
          <a:blip r:embed="rId4" cstate="hqprint">
            <a:extLst>
              <a:ext uri="{28A0092B-C50C-407E-A947-70E740481C1C}">
                <a14:useLocalDpi xmlns:a14="http://schemas.microsoft.com/office/drawing/2010/main" val="0"/>
              </a:ext>
            </a:extLst>
          </a:blip>
          <a:srcRect/>
          <a:stretch>
            <a:fillRect/>
          </a:stretch>
        </p:blipFill>
        <p:spPr bwMode="white">
          <a:xfrm>
            <a:off x="838200" y="3792079"/>
            <a:ext cx="576000" cy="576000"/>
          </a:xfrm>
        </p:spPr>
      </p:pic>
      <p:pic>
        <p:nvPicPr>
          <p:cNvPr id="42" name="Segnaposto immagine 41" descr="Icona segno di spunta">
            <a:extLst>
              <a:ext uri="{FF2B5EF4-FFF2-40B4-BE49-F238E27FC236}">
                <a16:creationId xmlns:a16="http://schemas.microsoft.com/office/drawing/2014/main" id="{C9B2F2DF-F5C3-47DD-B3B0-43E328A2AAAB}"/>
              </a:ext>
            </a:extLst>
          </p:cNvPr>
          <p:cNvPicPr>
            <a:picLocks noGrp="1" noChangeAspect="1"/>
          </p:cNvPicPr>
          <p:nvPr>
            <p:ph type="pic" sz="quarter" idx="24"/>
          </p:nvPr>
        </p:nvPicPr>
        <p:blipFill>
          <a:blip r:embed="rId4" cstate="hqprint">
            <a:extLst>
              <a:ext uri="{28A0092B-C50C-407E-A947-70E740481C1C}">
                <a14:useLocalDpi xmlns:a14="http://schemas.microsoft.com/office/drawing/2010/main" val="0"/>
              </a:ext>
            </a:extLst>
          </a:blip>
          <a:srcRect/>
          <a:stretch>
            <a:fillRect/>
          </a:stretch>
        </p:blipFill>
        <p:spPr bwMode="white">
          <a:xfrm>
            <a:off x="8015029" y="3792078"/>
            <a:ext cx="576000" cy="576000"/>
          </a:xfrm>
        </p:spPr>
      </p:pic>
      <p:sp>
        <p:nvSpPr>
          <p:cNvPr id="24" name="oggetto 5" descr="Rettangolo beige">
            <a:extLst>
              <a:ext uri="{FF2B5EF4-FFF2-40B4-BE49-F238E27FC236}">
                <a16:creationId xmlns:a16="http://schemas.microsoft.com/office/drawing/2014/main" id="{73ED10AC-D04B-401B-A6A1-6069912D1664}"/>
              </a:ext>
            </a:extLst>
          </p:cNvPr>
          <p:cNvSpPr/>
          <p:nvPr/>
        </p:nvSpPr>
        <p:spPr bwMode="ltGray">
          <a:xfrm>
            <a:off x="929705" y="1339122"/>
            <a:ext cx="3600000" cy="0"/>
          </a:xfrm>
          <a:custGeom>
            <a:avLst/>
            <a:gdLst/>
            <a:ahLst/>
            <a:cxnLst/>
            <a:rect l="l" t="t" r="r" b="b"/>
            <a:pathLst>
              <a:path w="3931920">
                <a:moveTo>
                  <a:pt x="0" y="0"/>
                </a:moveTo>
                <a:lnTo>
                  <a:pt x="3931920" y="0"/>
                </a:lnTo>
              </a:path>
            </a:pathLst>
          </a:custGeom>
          <a:ln w="54864">
            <a:solidFill>
              <a:schemeClr val="accent1"/>
            </a:solidFill>
          </a:ln>
        </p:spPr>
        <p:txBody>
          <a:bodyPr wrap="square" lIns="0" tIns="0" rIns="0" bIns="0" rtlCol="0"/>
          <a:lstStyle/>
          <a:p>
            <a:pPr rtl="0"/>
            <a:endParaRPr lang="it-IT" dirty="0"/>
          </a:p>
        </p:txBody>
      </p:sp>
      <p:pic>
        <p:nvPicPr>
          <p:cNvPr id="32" name="Segnaposto immagine 31" descr="Icona segno di spunta">
            <a:extLst>
              <a:ext uri="{FF2B5EF4-FFF2-40B4-BE49-F238E27FC236}">
                <a16:creationId xmlns:a16="http://schemas.microsoft.com/office/drawing/2014/main" id="{6054A700-8461-40AD-8429-6C9F6EEEEC4C}"/>
              </a:ext>
            </a:extLst>
          </p:cNvPr>
          <p:cNvPicPr>
            <a:picLocks noGrp="1" noChangeAspect="1"/>
          </p:cNvPicPr>
          <p:nvPr>
            <p:ph type="pic" sz="quarter" idx="23"/>
          </p:nvPr>
        </p:nvPicPr>
        <p:blipFill>
          <a:blip r:embed="rId5" cstate="hqprint">
            <a:extLst>
              <a:ext uri="{28A0092B-C50C-407E-A947-70E740481C1C}">
                <a14:useLocalDpi xmlns:a14="http://schemas.microsoft.com/office/drawing/2010/main" val="0"/>
              </a:ext>
            </a:extLst>
          </a:blip>
          <a:srcRect/>
          <a:stretch>
            <a:fillRect/>
          </a:stretch>
        </p:blipFill>
        <p:spPr bwMode="white">
          <a:xfrm>
            <a:off x="4378157" y="3792078"/>
            <a:ext cx="576000" cy="576000"/>
          </a:xfrm>
        </p:spPr>
      </p:pic>
    </p:spTree>
    <p:extLst>
      <p:ext uri="{BB962C8B-B14F-4D97-AF65-F5344CB8AC3E}">
        <p14:creationId xmlns:p14="http://schemas.microsoft.com/office/powerpoint/2010/main" val="33660325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A6CD8E-59E5-1504-05D4-B373C9037E90}"/>
            </a:ext>
          </a:extLst>
        </p:cNvPr>
        <p:cNvGrpSpPr/>
        <p:nvPr/>
      </p:nvGrpSpPr>
      <p:grpSpPr>
        <a:xfrm>
          <a:off x="0" y="0"/>
          <a:ext cx="0" cy="0"/>
          <a:chOff x="0" y="0"/>
          <a:chExt cx="0" cy="0"/>
        </a:xfrm>
      </p:grpSpPr>
      <p:pic>
        <p:nvPicPr>
          <p:cNvPr id="20" name="Immagine 19" descr="Immagine che contiene vestiti, persona, finestra, edificio&#10;&#10;Il contenuto generato dall'IA potrebbe non essere corretto.">
            <a:extLst>
              <a:ext uri="{FF2B5EF4-FFF2-40B4-BE49-F238E27FC236}">
                <a16:creationId xmlns:a16="http://schemas.microsoft.com/office/drawing/2014/main" id="{B3E48903-A332-2FF9-0942-5B402C009E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984" y="-26291"/>
            <a:ext cx="12385984" cy="6300092"/>
          </a:xfrm>
          <a:prstGeom prst="rect">
            <a:avLst/>
          </a:prstGeom>
        </p:spPr>
      </p:pic>
      <p:sp>
        <p:nvSpPr>
          <p:cNvPr id="4" name="Freeform 4">
            <a:extLst>
              <a:ext uri="{FF2B5EF4-FFF2-40B4-BE49-F238E27FC236}">
                <a16:creationId xmlns:a16="http://schemas.microsoft.com/office/drawing/2014/main" id="{8843243A-17B4-C94E-FD4C-1EE619F3D700}"/>
              </a:ext>
            </a:extLst>
          </p:cNvPr>
          <p:cNvSpPr/>
          <p:nvPr/>
        </p:nvSpPr>
        <p:spPr>
          <a:xfrm>
            <a:off x="-225654" y="2636838"/>
            <a:ext cx="12417679" cy="4302125"/>
          </a:xfrm>
          <a:custGeom>
            <a:avLst/>
            <a:gdLst/>
            <a:ahLst/>
            <a:cxnLst/>
            <a:rect l="l" t="t" r="r" b="b"/>
            <a:pathLst>
              <a:path w="24835358" h="8604250">
                <a:moveTo>
                  <a:pt x="0" y="0"/>
                </a:moveTo>
                <a:lnTo>
                  <a:pt x="24835358" y="0"/>
                </a:lnTo>
                <a:lnTo>
                  <a:pt x="24835358" y="8604250"/>
                </a:lnTo>
                <a:lnTo>
                  <a:pt x="0" y="8604250"/>
                </a:lnTo>
                <a:close/>
              </a:path>
            </a:pathLst>
          </a:custGeom>
          <a:solidFill>
            <a:srgbClr val="FFFFFF"/>
          </a:solidFill>
        </p:spPr>
        <p:txBody>
          <a:bodyPr/>
          <a:lstStyle/>
          <a:p>
            <a:pPr defTabSz="609630"/>
            <a:endParaRPr lang="it-IT" sz="1200">
              <a:solidFill>
                <a:prstClr val="black"/>
              </a:solidFill>
              <a:latin typeface="Calibri"/>
            </a:endParaRPr>
          </a:p>
        </p:txBody>
      </p:sp>
      <p:grpSp>
        <p:nvGrpSpPr>
          <p:cNvPr id="14" name="Group 14">
            <a:extLst>
              <a:ext uri="{FF2B5EF4-FFF2-40B4-BE49-F238E27FC236}">
                <a16:creationId xmlns:a16="http://schemas.microsoft.com/office/drawing/2014/main" id="{9C40F6F6-9F5F-70F8-3C8B-E78946880F5A}"/>
              </a:ext>
            </a:extLst>
          </p:cNvPr>
          <p:cNvGrpSpPr/>
          <p:nvPr/>
        </p:nvGrpSpPr>
        <p:grpSpPr>
          <a:xfrm>
            <a:off x="9633590" y="-54805"/>
            <a:ext cx="2561585" cy="2561585"/>
            <a:chOff x="0" y="0"/>
            <a:chExt cx="5123170" cy="5123171"/>
          </a:xfrm>
        </p:grpSpPr>
        <p:sp>
          <p:nvSpPr>
            <p:cNvPr id="15" name="Freeform 15">
              <a:extLst>
                <a:ext uri="{FF2B5EF4-FFF2-40B4-BE49-F238E27FC236}">
                  <a16:creationId xmlns:a16="http://schemas.microsoft.com/office/drawing/2014/main" id="{6F8743EA-E849-852C-73FA-C80244DA2607}"/>
                </a:ext>
              </a:extLst>
            </p:cNvPr>
            <p:cNvSpPr/>
            <p:nvPr/>
          </p:nvSpPr>
          <p:spPr>
            <a:xfrm>
              <a:off x="6350" y="6350"/>
              <a:ext cx="5110480" cy="5110480"/>
            </a:xfrm>
            <a:custGeom>
              <a:avLst/>
              <a:gdLst/>
              <a:ahLst/>
              <a:cxnLst/>
              <a:rect l="l" t="t" r="r" b="b"/>
              <a:pathLst>
                <a:path w="5110480" h="5110480">
                  <a:moveTo>
                    <a:pt x="0" y="2555240"/>
                  </a:moveTo>
                  <a:cubicBezTo>
                    <a:pt x="0" y="1144016"/>
                    <a:pt x="1144016" y="0"/>
                    <a:pt x="2555240" y="0"/>
                  </a:cubicBezTo>
                  <a:cubicBezTo>
                    <a:pt x="3966464" y="0"/>
                    <a:pt x="5110480" y="1144016"/>
                    <a:pt x="5110480" y="2555240"/>
                  </a:cubicBezTo>
                  <a:cubicBezTo>
                    <a:pt x="5110480" y="3966464"/>
                    <a:pt x="3966464" y="5110480"/>
                    <a:pt x="2555240" y="5110480"/>
                  </a:cubicBezTo>
                  <a:cubicBezTo>
                    <a:pt x="1144016" y="5110480"/>
                    <a:pt x="0" y="3966464"/>
                    <a:pt x="0" y="2555240"/>
                  </a:cubicBezTo>
                  <a:close/>
                </a:path>
              </a:pathLst>
            </a:custGeom>
            <a:solidFill>
              <a:srgbClr val="BB1F1B"/>
            </a:solidFill>
          </p:spPr>
          <p:txBody>
            <a:bodyPr/>
            <a:lstStyle/>
            <a:p>
              <a:pPr defTabSz="609630"/>
              <a:endParaRPr lang="it-IT" sz="1200">
                <a:solidFill>
                  <a:prstClr val="black"/>
                </a:solidFill>
                <a:latin typeface="Calibri"/>
              </a:endParaRPr>
            </a:p>
          </p:txBody>
        </p:sp>
      </p:grpSp>
      <p:grpSp>
        <p:nvGrpSpPr>
          <p:cNvPr id="17" name="Group 17">
            <a:extLst>
              <a:ext uri="{FF2B5EF4-FFF2-40B4-BE49-F238E27FC236}">
                <a16:creationId xmlns:a16="http://schemas.microsoft.com/office/drawing/2014/main" id="{4ABD01B3-FDC1-266A-CA63-69D5FD7BAA5F}"/>
              </a:ext>
            </a:extLst>
          </p:cNvPr>
          <p:cNvGrpSpPr/>
          <p:nvPr/>
        </p:nvGrpSpPr>
        <p:grpSpPr>
          <a:xfrm>
            <a:off x="-194010" y="1980362"/>
            <a:ext cx="12417679" cy="683637"/>
            <a:chOff x="0" y="0"/>
            <a:chExt cx="24440374" cy="1332000"/>
          </a:xfrm>
        </p:grpSpPr>
        <p:sp>
          <p:nvSpPr>
            <p:cNvPr id="18" name="Freeform 18">
              <a:extLst>
                <a:ext uri="{FF2B5EF4-FFF2-40B4-BE49-F238E27FC236}">
                  <a16:creationId xmlns:a16="http://schemas.microsoft.com/office/drawing/2014/main" id="{34F0CC90-70EE-8EC3-D4BA-70551B952CB8}"/>
                </a:ext>
              </a:extLst>
            </p:cNvPr>
            <p:cNvSpPr/>
            <p:nvPr/>
          </p:nvSpPr>
          <p:spPr>
            <a:xfrm>
              <a:off x="0" y="0"/>
              <a:ext cx="24440387" cy="1331976"/>
            </a:xfrm>
            <a:custGeom>
              <a:avLst/>
              <a:gdLst/>
              <a:ahLst/>
              <a:cxnLst/>
              <a:rect l="l" t="t" r="r" b="b"/>
              <a:pathLst>
                <a:path w="24440387" h="1331976">
                  <a:moveTo>
                    <a:pt x="0" y="0"/>
                  </a:moveTo>
                  <a:lnTo>
                    <a:pt x="24440387" y="0"/>
                  </a:lnTo>
                  <a:lnTo>
                    <a:pt x="24440387" y="1331976"/>
                  </a:lnTo>
                  <a:lnTo>
                    <a:pt x="0" y="1331976"/>
                  </a:lnTo>
                  <a:close/>
                </a:path>
              </a:pathLst>
            </a:custGeom>
            <a:solidFill>
              <a:srgbClr val="BB1F1B"/>
            </a:solidFill>
          </p:spPr>
          <p:txBody>
            <a:bodyPr/>
            <a:lstStyle/>
            <a:p>
              <a:pPr defTabSz="609630"/>
              <a:endParaRPr lang="it-IT" sz="1200">
                <a:solidFill>
                  <a:prstClr val="black"/>
                </a:solidFill>
                <a:latin typeface="Calibri"/>
              </a:endParaRPr>
            </a:p>
          </p:txBody>
        </p:sp>
      </p:grpSp>
      <p:sp>
        <p:nvSpPr>
          <p:cNvPr id="19" name="TextBox 19">
            <a:extLst>
              <a:ext uri="{FF2B5EF4-FFF2-40B4-BE49-F238E27FC236}">
                <a16:creationId xmlns:a16="http://schemas.microsoft.com/office/drawing/2014/main" id="{70CED27A-9C19-DC17-A313-02DEE45A11AC}"/>
              </a:ext>
            </a:extLst>
          </p:cNvPr>
          <p:cNvSpPr txBox="1"/>
          <p:nvPr/>
        </p:nvSpPr>
        <p:spPr>
          <a:xfrm>
            <a:off x="17704" y="2129214"/>
            <a:ext cx="12631496" cy="346249"/>
          </a:xfrm>
          <a:prstGeom prst="rect">
            <a:avLst/>
          </a:prstGeom>
        </p:spPr>
        <p:txBody>
          <a:bodyPr lIns="0" tIns="0" rIns="0" bIns="0" rtlCol="0" anchor="t">
            <a:spAutoFit/>
          </a:bodyPr>
          <a:lstStyle/>
          <a:p>
            <a:pPr defTabSz="609630">
              <a:lnSpc>
                <a:spcPts val="2719"/>
              </a:lnSpc>
              <a:spcBef>
                <a:spcPct val="0"/>
              </a:spcBef>
            </a:pPr>
            <a:r>
              <a:rPr lang="it-IT" sz="2266" dirty="0" err="1">
                <a:solidFill>
                  <a:srgbClr val="FFFFFF"/>
                </a:solidFill>
                <a:latin typeface="Montserrat"/>
                <a:ea typeface="Montserrat"/>
                <a:cs typeface="Montserrat"/>
                <a:sym typeface="Montserrat"/>
              </a:rPr>
              <a:t>MyD&amp;O</a:t>
            </a:r>
            <a:r>
              <a:rPr lang="it-IT" sz="2266" dirty="0">
                <a:solidFill>
                  <a:srgbClr val="FFFFFF"/>
                </a:solidFill>
                <a:latin typeface="Montserrat"/>
                <a:ea typeface="Montserrat"/>
                <a:cs typeface="Montserrat"/>
                <a:sym typeface="Montserrat"/>
              </a:rPr>
              <a:t> - AEC</a:t>
            </a:r>
          </a:p>
        </p:txBody>
      </p:sp>
      <p:pic>
        <p:nvPicPr>
          <p:cNvPr id="13" name="Immagine 12">
            <a:extLst>
              <a:ext uri="{FF2B5EF4-FFF2-40B4-BE49-F238E27FC236}">
                <a16:creationId xmlns:a16="http://schemas.microsoft.com/office/drawing/2014/main" id="{1A561CCB-0521-F1EF-1072-BBE187031C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8400" y="653765"/>
            <a:ext cx="1678178" cy="824901"/>
          </a:xfrm>
          <a:prstGeom prst="rect">
            <a:avLst/>
          </a:prstGeom>
        </p:spPr>
      </p:pic>
      <p:sp>
        <p:nvSpPr>
          <p:cNvPr id="22" name="Titolo 1">
            <a:extLst>
              <a:ext uri="{FF2B5EF4-FFF2-40B4-BE49-F238E27FC236}">
                <a16:creationId xmlns:a16="http://schemas.microsoft.com/office/drawing/2014/main" id="{85641899-6AFA-7289-2B24-2B093F305D29}"/>
              </a:ext>
            </a:extLst>
          </p:cNvPr>
          <p:cNvSpPr txBox="1">
            <a:spLocks/>
          </p:cNvSpPr>
          <p:nvPr/>
        </p:nvSpPr>
        <p:spPr>
          <a:xfrm>
            <a:off x="152400" y="3165684"/>
            <a:ext cx="10922000" cy="248841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defTabSz="609630">
              <a:lnSpc>
                <a:spcPct val="120000"/>
              </a:lnSpc>
            </a:pPr>
            <a:endParaRPr lang="it-IT" sz="2067" dirty="0">
              <a:solidFill>
                <a:prstClr val="black"/>
              </a:solidFill>
              <a:latin typeface="Montserrat Light" panose="00000400000000000000" pitchFamily="2" charset="0"/>
            </a:endParaRPr>
          </a:p>
        </p:txBody>
      </p:sp>
      <p:sp>
        <p:nvSpPr>
          <p:cNvPr id="7" name="CasellaDiTesto 6">
            <a:extLst>
              <a:ext uri="{FF2B5EF4-FFF2-40B4-BE49-F238E27FC236}">
                <a16:creationId xmlns:a16="http://schemas.microsoft.com/office/drawing/2014/main" id="{313E6E55-8C8E-E403-EFAC-2C07164F06CA}"/>
              </a:ext>
            </a:extLst>
          </p:cNvPr>
          <p:cNvSpPr txBox="1"/>
          <p:nvPr/>
        </p:nvSpPr>
        <p:spPr>
          <a:xfrm>
            <a:off x="254001" y="3321614"/>
            <a:ext cx="9175447" cy="3591432"/>
          </a:xfrm>
          <a:prstGeom prst="rect">
            <a:avLst/>
          </a:prstGeom>
          <a:noFill/>
        </p:spPr>
        <p:txBody>
          <a:bodyPr wrap="square">
            <a:spAutoFit/>
          </a:bodyPr>
          <a:lstStyle/>
          <a:p>
            <a:pPr defTabSz="609630"/>
            <a:r>
              <a:rPr lang="it-IT" sz="2067" b="1" dirty="0" err="1">
                <a:solidFill>
                  <a:prstClr val="black"/>
                </a:solidFill>
                <a:latin typeface="Montserrat Light" panose="00000400000000000000" pitchFamily="2" charset="0"/>
              </a:rPr>
              <a:t>MyD&amp;O</a:t>
            </a:r>
            <a:r>
              <a:rPr lang="it-IT" sz="2067" b="1" dirty="0">
                <a:solidFill>
                  <a:prstClr val="black"/>
                </a:solidFill>
                <a:latin typeface="Montserrat Light" panose="00000400000000000000" pitchFamily="2" charset="0"/>
              </a:rPr>
              <a:t> </a:t>
            </a:r>
            <a:r>
              <a:rPr lang="it-IT" sz="2067" dirty="0">
                <a:solidFill>
                  <a:prstClr val="black"/>
                </a:solidFill>
                <a:latin typeface="Montserrat Light" panose="00000400000000000000" pitchFamily="2" charset="0"/>
              </a:rPr>
              <a:t>(Quotazione in autonomia ed </a:t>
            </a:r>
            <a:r>
              <a:rPr lang="it-IT" sz="2067" dirty="0" err="1">
                <a:solidFill>
                  <a:prstClr val="black"/>
                </a:solidFill>
                <a:latin typeface="Montserrat Light" panose="00000400000000000000" pitchFamily="2" charset="0"/>
              </a:rPr>
              <a:t>EmissioneFast</a:t>
            </a:r>
            <a:r>
              <a:rPr lang="it-IT" sz="2067" dirty="0">
                <a:solidFill>
                  <a:prstClr val="black"/>
                </a:solidFill>
                <a:latin typeface="Montserrat Light" panose="00000400000000000000" pitchFamily="2" charset="0"/>
              </a:rPr>
              <a:t>)</a:t>
            </a:r>
          </a:p>
          <a:p>
            <a:pPr defTabSz="609630"/>
            <a:endParaRPr lang="it-IT" sz="2067" dirty="0">
              <a:solidFill>
                <a:prstClr val="black"/>
              </a:solidFill>
              <a:latin typeface="Montserrat Light" panose="00000400000000000000" pitchFamily="2" charset="0"/>
            </a:endParaRPr>
          </a:p>
          <a:p>
            <a:pPr marL="304815" indent="-304815" defTabSz="609630">
              <a:buFont typeface="Wingdings" panose="05000000000000000000" pitchFamily="2" charset="2"/>
              <a:buChar char="Ø"/>
            </a:pPr>
            <a:r>
              <a:rPr lang="it-IT" sz="2067" dirty="0">
                <a:solidFill>
                  <a:prstClr val="black"/>
                </a:solidFill>
                <a:latin typeface="Montserrat Light" panose="00000400000000000000" pitchFamily="2" charset="0"/>
              </a:rPr>
              <a:t>Totale attivo fino a € 15,000,000</a:t>
            </a:r>
          </a:p>
          <a:p>
            <a:pPr marL="304815" indent="-304815" defTabSz="609630">
              <a:buFont typeface="Wingdings" panose="05000000000000000000" pitchFamily="2" charset="2"/>
              <a:buChar char="Ø"/>
            </a:pPr>
            <a:r>
              <a:rPr lang="it-IT" sz="2067" dirty="0">
                <a:solidFill>
                  <a:prstClr val="black"/>
                </a:solidFill>
                <a:latin typeface="Montserrat Light" panose="00000400000000000000" pitchFamily="2" charset="0"/>
              </a:rPr>
              <a:t>Massimali fino a € 2,500,000</a:t>
            </a:r>
          </a:p>
          <a:p>
            <a:pPr marL="304815" indent="-304815" defTabSz="609630">
              <a:buFont typeface="Wingdings" panose="05000000000000000000" pitchFamily="2" charset="2"/>
              <a:buChar char="Ø"/>
            </a:pPr>
            <a:r>
              <a:rPr lang="it-IT" sz="2067" dirty="0">
                <a:solidFill>
                  <a:prstClr val="black"/>
                </a:solidFill>
                <a:latin typeface="Montserrat Light" panose="00000400000000000000" pitchFamily="2" charset="0"/>
              </a:rPr>
              <a:t>Possibilità di assicurare società o associazioni (enti no profit, fondazioni, cooperative, ecc..)</a:t>
            </a:r>
          </a:p>
          <a:p>
            <a:pPr marL="304815" indent="-304815" defTabSz="609630">
              <a:buFont typeface="Wingdings" panose="05000000000000000000" pitchFamily="2" charset="2"/>
              <a:buChar char="Ø"/>
            </a:pPr>
            <a:r>
              <a:rPr lang="it-IT" sz="2067" dirty="0">
                <a:solidFill>
                  <a:prstClr val="black"/>
                </a:solidFill>
                <a:latin typeface="Montserrat Light" panose="00000400000000000000" pitchFamily="2" charset="0"/>
              </a:rPr>
              <a:t>Retroattività illimitata</a:t>
            </a:r>
          </a:p>
          <a:p>
            <a:pPr marL="304815" indent="-304815" defTabSz="609630">
              <a:buFont typeface="Wingdings" panose="05000000000000000000" pitchFamily="2" charset="2"/>
              <a:buChar char="Ø"/>
            </a:pPr>
            <a:r>
              <a:rPr lang="it-IT" sz="2067" dirty="0">
                <a:solidFill>
                  <a:prstClr val="black"/>
                </a:solidFill>
                <a:latin typeface="Montserrat Light" panose="00000400000000000000" pitchFamily="2" charset="0"/>
              </a:rPr>
              <a:t>Nessuna franchigia</a:t>
            </a:r>
          </a:p>
          <a:p>
            <a:pPr marL="304815" indent="-304815" defTabSz="609630">
              <a:buFont typeface="Wingdings" panose="05000000000000000000" pitchFamily="2" charset="2"/>
              <a:buChar char="Ø"/>
            </a:pPr>
            <a:r>
              <a:rPr lang="it-IT" sz="2067" dirty="0">
                <a:solidFill>
                  <a:prstClr val="black"/>
                </a:solidFill>
                <a:latin typeface="Montserrat Light" panose="00000400000000000000" pitchFamily="2" charset="0"/>
              </a:rPr>
              <a:t>Tacito rinnovo</a:t>
            </a:r>
          </a:p>
          <a:p>
            <a:pPr marL="304815" indent="-304815" defTabSz="609630">
              <a:buFont typeface="Wingdings" panose="05000000000000000000" pitchFamily="2" charset="2"/>
              <a:buChar char="Ø"/>
            </a:pPr>
            <a:r>
              <a:rPr lang="it-IT" sz="2067" dirty="0">
                <a:solidFill>
                  <a:prstClr val="black"/>
                </a:solidFill>
                <a:latin typeface="Montserrat Light" panose="00000400000000000000" pitchFamily="2" charset="0"/>
              </a:rPr>
              <a:t>Questionario breve</a:t>
            </a:r>
          </a:p>
          <a:p>
            <a:pPr marL="304815" indent="-304815" defTabSz="609630">
              <a:buFont typeface="Wingdings" panose="05000000000000000000" pitchFamily="2" charset="2"/>
              <a:buChar char="Ø"/>
            </a:pPr>
            <a:endParaRPr lang="it-IT" sz="2067" dirty="0">
              <a:solidFill>
                <a:prstClr val="black"/>
              </a:solidFill>
              <a:latin typeface="Montserrat Light" panose="00000400000000000000" pitchFamily="2" charset="0"/>
            </a:endParaRPr>
          </a:p>
        </p:txBody>
      </p:sp>
      <p:grpSp>
        <p:nvGrpSpPr>
          <p:cNvPr id="2" name="Group 8">
            <a:extLst>
              <a:ext uri="{FF2B5EF4-FFF2-40B4-BE49-F238E27FC236}">
                <a16:creationId xmlns:a16="http://schemas.microsoft.com/office/drawing/2014/main" id="{12F580B7-409C-A731-5F07-19E0FC1E8D9D}"/>
              </a:ext>
            </a:extLst>
          </p:cNvPr>
          <p:cNvGrpSpPr/>
          <p:nvPr/>
        </p:nvGrpSpPr>
        <p:grpSpPr>
          <a:xfrm>
            <a:off x="9531047" y="4337276"/>
            <a:ext cx="2641600" cy="2582444"/>
            <a:chOff x="0" y="0"/>
            <a:chExt cx="6834962" cy="6834962"/>
          </a:xfrm>
        </p:grpSpPr>
        <p:sp>
          <p:nvSpPr>
            <p:cNvPr id="3" name="Freeform 9">
              <a:extLst>
                <a:ext uri="{FF2B5EF4-FFF2-40B4-BE49-F238E27FC236}">
                  <a16:creationId xmlns:a16="http://schemas.microsoft.com/office/drawing/2014/main" id="{FB8A8856-FBE5-4BA1-2A88-F485FD191052}"/>
                </a:ext>
              </a:extLst>
            </p:cNvPr>
            <p:cNvSpPr/>
            <p:nvPr/>
          </p:nvSpPr>
          <p:spPr>
            <a:xfrm>
              <a:off x="6350" y="6350"/>
              <a:ext cx="6822313" cy="6822313"/>
            </a:xfrm>
            <a:custGeom>
              <a:avLst/>
              <a:gdLst/>
              <a:ahLst/>
              <a:cxnLst/>
              <a:rect l="l" t="t" r="r" b="b"/>
              <a:pathLst>
                <a:path w="6822313" h="6822313">
                  <a:moveTo>
                    <a:pt x="0" y="3411093"/>
                  </a:moveTo>
                  <a:cubicBezTo>
                    <a:pt x="0" y="1527175"/>
                    <a:pt x="1527175" y="0"/>
                    <a:pt x="3411093" y="0"/>
                  </a:cubicBezTo>
                  <a:cubicBezTo>
                    <a:pt x="5295011" y="0"/>
                    <a:pt x="6822313" y="1527175"/>
                    <a:pt x="6822313" y="3411093"/>
                  </a:cubicBezTo>
                  <a:cubicBezTo>
                    <a:pt x="6822313" y="5295011"/>
                    <a:pt x="5295011" y="6822313"/>
                    <a:pt x="3411093" y="6822313"/>
                  </a:cubicBezTo>
                  <a:cubicBezTo>
                    <a:pt x="1527175" y="6822313"/>
                    <a:pt x="0" y="5295011"/>
                    <a:pt x="0" y="3411093"/>
                  </a:cubicBezTo>
                  <a:close/>
                </a:path>
              </a:pathLst>
            </a:custGeom>
            <a:solidFill>
              <a:srgbClr val="A7A7A7"/>
            </a:solidFill>
          </p:spPr>
          <p:txBody>
            <a:bodyPr/>
            <a:lstStyle/>
            <a:p>
              <a:pPr defTabSz="609630"/>
              <a:endParaRPr lang="it-IT" sz="1200">
                <a:solidFill>
                  <a:prstClr val="black"/>
                </a:solidFill>
                <a:latin typeface="Calibri"/>
              </a:endParaRPr>
            </a:p>
          </p:txBody>
        </p:sp>
      </p:grpSp>
      <p:pic>
        <p:nvPicPr>
          <p:cNvPr id="6" name="Immagine 5">
            <a:extLst>
              <a:ext uri="{FF2B5EF4-FFF2-40B4-BE49-F238E27FC236}">
                <a16:creationId xmlns:a16="http://schemas.microsoft.com/office/drawing/2014/main" id="{496F3187-86DF-F94C-5000-50D7F5AFFDD2}"/>
              </a:ext>
            </a:extLst>
          </p:cNvPr>
          <p:cNvPicPr>
            <a:picLocks noChangeAspect="1"/>
          </p:cNvPicPr>
          <p:nvPr/>
        </p:nvPicPr>
        <p:blipFill>
          <a:blip r:embed="rId4"/>
          <a:stretch>
            <a:fillRect/>
          </a:stretch>
        </p:blipFill>
        <p:spPr>
          <a:xfrm>
            <a:off x="9927217" y="5501683"/>
            <a:ext cx="1849280" cy="304827"/>
          </a:xfrm>
          <a:prstGeom prst="rect">
            <a:avLst/>
          </a:prstGeom>
        </p:spPr>
      </p:pic>
    </p:spTree>
    <p:extLst>
      <p:ext uri="{BB962C8B-B14F-4D97-AF65-F5344CB8AC3E}">
        <p14:creationId xmlns:p14="http://schemas.microsoft.com/office/powerpoint/2010/main" val="2748990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6883E-31DB-0B71-F345-E217469E7754}"/>
            </a:ext>
          </a:extLst>
        </p:cNvPr>
        <p:cNvGrpSpPr/>
        <p:nvPr/>
      </p:nvGrpSpPr>
      <p:grpSpPr>
        <a:xfrm>
          <a:off x="0" y="0"/>
          <a:ext cx="0" cy="0"/>
          <a:chOff x="0" y="0"/>
          <a:chExt cx="0" cy="0"/>
        </a:xfrm>
      </p:grpSpPr>
      <p:pic>
        <p:nvPicPr>
          <p:cNvPr id="20" name="Immagine 19" descr="Immagine che contiene vestiti, persona, finestra, edificio&#10;&#10;Il contenuto generato dall'IA potrebbe non essere corretto.">
            <a:extLst>
              <a:ext uri="{FF2B5EF4-FFF2-40B4-BE49-F238E27FC236}">
                <a16:creationId xmlns:a16="http://schemas.microsoft.com/office/drawing/2014/main" id="{9E0B9C87-C469-5D24-6924-9D3B2458BF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984" y="-26291"/>
            <a:ext cx="12385984" cy="6300092"/>
          </a:xfrm>
          <a:prstGeom prst="rect">
            <a:avLst/>
          </a:prstGeom>
        </p:spPr>
      </p:pic>
      <p:sp>
        <p:nvSpPr>
          <p:cNvPr id="4" name="Freeform 4">
            <a:extLst>
              <a:ext uri="{FF2B5EF4-FFF2-40B4-BE49-F238E27FC236}">
                <a16:creationId xmlns:a16="http://schemas.microsoft.com/office/drawing/2014/main" id="{9C99414C-83A4-0441-8264-6AAADBA8B8EA}"/>
              </a:ext>
            </a:extLst>
          </p:cNvPr>
          <p:cNvSpPr/>
          <p:nvPr/>
        </p:nvSpPr>
        <p:spPr>
          <a:xfrm>
            <a:off x="-225654" y="2636838"/>
            <a:ext cx="12417679" cy="4302125"/>
          </a:xfrm>
          <a:custGeom>
            <a:avLst/>
            <a:gdLst/>
            <a:ahLst/>
            <a:cxnLst/>
            <a:rect l="l" t="t" r="r" b="b"/>
            <a:pathLst>
              <a:path w="24835358" h="8604250">
                <a:moveTo>
                  <a:pt x="0" y="0"/>
                </a:moveTo>
                <a:lnTo>
                  <a:pt x="24835358" y="0"/>
                </a:lnTo>
                <a:lnTo>
                  <a:pt x="24835358" y="8604250"/>
                </a:lnTo>
                <a:lnTo>
                  <a:pt x="0" y="8604250"/>
                </a:lnTo>
                <a:close/>
              </a:path>
            </a:pathLst>
          </a:custGeom>
          <a:solidFill>
            <a:srgbClr val="FFFFFF"/>
          </a:solidFill>
        </p:spPr>
        <p:txBody>
          <a:bodyPr/>
          <a:lstStyle/>
          <a:p>
            <a:pPr defTabSz="609630"/>
            <a:endParaRPr lang="it-IT" sz="1200">
              <a:solidFill>
                <a:prstClr val="black"/>
              </a:solidFill>
              <a:latin typeface="Calibri"/>
            </a:endParaRPr>
          </a:p>
        </p:txBody>
      </p:sp>
      <p:grpSp>
        <p:nvGrpSpPr>
          <p:cNvPr id="14" name="Group 14">
            <a:extLst>
              <a:ext uri="{FF2B5EF4-FFF2-40B4-BE49-F238E27FC236}">
                <a16:creationId xmlns:a16="http://schemas.microsoft.com/office/drawing/2014/main" id="{7CBB0897-9168-931E-61CF-D9A300289B1D}"/>
              </a:ext>
            </a:extLst>
          </p:cNvPr>
          <p:cNvGrpSpPr/>
          <p:nvPr/>
        </p:nvGrpSpPr>
        <p:grpSpPr>
          <a:xfrm>
            <a:off x="9633590" y="-54805"/>
            <a:ext cx="2561585" cy="2561585"/>
            <a:chOff x="0" y="0"/>
            <a:chExt cx="5123170" cy="5123171"/>
          </a:xfrm>
        </p:grpSpPr>
        <p:sp>
          <p:nvSpPr>
            <p:cNvPr id="15" name="Freeform 15">
              <a:extLst>
                <a:ext uri="{FF2B5EF4-FFF2-40B4-BE49-F238E27FC236}">
                  <a16:creationId xmlns:a16="http://schemas.microsoft.com/office/drawing/2014/main" id="{C07079EB-5665-18D3-5343-58C708E11D65}"/>
                </a:ext>
              </a:extLst>
            </p:cNvPr>
            <p:cNvSpPr/>
            <p:nvPr/>
          </p:nvSpPr>
          <p:spPr>
            <a:xfrm>
              <a:off x="6350" y="6350"/>
              <a:ext cx="5110480" cy="5110480"/>
            </a:xfrm>
            <a:custGeom>
              <a:avLst/>
              <a:gdLst/>
              <a:ahLst/>
              <a:cxnLst/>
              <a:rect l="l" t="t" r="r" b="b"/>
              <a:pathLst>
                <a:path w="5110480" h="5110480">
                  <a:moveTo>
                    <a:pt x="0" y="2555240"/>
                  </a:moveTo>
                  <a:cubicBezTo>
                    <a:pt x="0" y="1144016"/>
                    <a:pt x="1144016" y="0"/>
                    <a:pt x="2555240" y="0"/>
                  </a:cubicBezTo>
                  <a:cubicBezTo>
                    <a:pt x="3966464" y="0"/>
                    <a:pt x="5110480" y="1144016"/>
                    <a:pt x="5110480" y="2555240"/>
                  </a:cubicBezTo>
                  <a:cubicBezTo>
                    <a:pt x="5110480" y="3966464"/>
                    <a:pt x="3966464" y="5110480"/>
                    <a:pt x="2555240" y="5110480"/>
                  </a:cubicBezTo>
                  <a:cubicBezTo>
                    <a:pt x="1144016" y="5110480"/>
                    <a:pt x="0" y="3966464"/>
                    <a:pt x="0" y="2555240"/>
                  </a:cubicBezTo>
                  <a:close/>
                </a:path>
              </a:pathLst>
            </a:custGeom>
            <a:solidFill>
              <a:srgbClr val="BB1F1B"/>
            </a:solidFill>
          </p:spPr>
          <p:txBody>
            <a:bodyPr/>
            <a:lstStyle/>
            <a:p>
              <a:pPr defTabSz="609630"/>
              <a:endParaRPr lang="it-IT" sz="1200">
                <a:solidFill>
                  <a:prstClr val="black"/>
                </a:solidFill>
                <a:latin typeface="Calibri"/>
              </a:endParaRPr>
            </a:p>
          </p:txBody>
        </p:sp>
      </p:grpSp>
      <p:grpSp>
        <p:nvGrpSpPr>
          <p:cNvPr id="17" name="Group 17">
            <a:extLst>
              <a:ext uri="{FF2B5EF4-FFF2-40B4-BE49-F238E27FC236}">
                <a16:creationId xmlns:a16="http://schemas.microsoft.com/office/drawing/2014/main" id="{DC1CF59B-5377-9DF6-FAEB-6C4431F6187D}"/>
              </a:ext>
            </a:extLst>
          </p:cNvPr>
          <p:cNvGrpSpPr/>
          <p:nvPr/>
        </p:nvGrpSpPr>
        <p:grpSpPr>
          <a:xfrm>
            <a:off x="-194010" y="1980362"/>
            <a:ext cx="12417679" cy="683637"/>
            <a:chOff x="0" y="0"/>
            <a:chExt cx="24440374" cy="1332000"/>
          </a:xfrm>
        </p:grpSpPr>
        <p:sp>
          <p:nvSpPr>
            <p:cNvPr id="18" name="Freeform 18">
              <a:extLst>
                <a:ext uri="{FF2B5EF4-FFF2-40B4-BE49-F238E27FC236}">
                  <a16:creationId xmlns:a16="http://schemas.microsoft.com/office/drawing/2014/main" id="{D9397BC3-0D17-A61D-B6F5-A0EBF281BF9B}"/>
                </a:ext>
              </a:extLst>
            </p:cNvPr>
            <p:cNvSpPr/>
            <p:nvPr/>
          </p:nvSpPr>
          <p:spPr>
            <a:xfrm>
              <a:off x="0" y="0"/>
              <a:ext cx="24440387" cy="1331976"/>
            </a:xfrm>
            <a:custGeom>
              <a:avLst/>
              <a:gdLst/>
              <a:ahLst/>
              <a:cxnLst/>
              <a:rect l="l" t="t" r="r" b="b"/>
              <a:pathLst>
                <a:path w="24440387" h="1331976">
                  <a:moveTo>
                    <a:pt x="0" y="0"/>
                  </a:moveTo>
                  <a:lnTo>
                    <a:pt x="24440387" y="0"/>
                  </a:lnTo>
                  <a:lnTo>
                    <a:pt x="24440387" y="1331976"/>
                  </a:lnTo>
                  <a:lnTo>
                    <a:pt x="0" y="1331976"/>
                  </a:lnTo>
                  <a:close/>
                </a:path>
              </a:pathLst>
            </a:custGeom>
            <a:solidFill>
              <a:srgbClr val="BB1F1B"/>
            </a:solidFill>
          </p:spPr>
          <p:txBody>
            <a:bodyPr/>
            <a:lstStyle/>
            <a:p>
              <a:pPr defTabSz="609630"/>
              <a:endParaRPr lang="it-IT" sz="1200">
                <a:solidFill>
                  <a:prstClr val="black"/>
                </a:solidFill>
                <a:latin typeface="Calibri"/>
              </a:endParaRPr>
            </a:p>
          </p:txBody>
        </p:sp>
      </p:grpSp>
      <p:sp>
        <p:nvSpPr>
          <p:cNvPr id="19" name="TextBox 19">
            <a:extLst>
              <a:ext uri="{FF2B5EF4-FFF2-40B4-BE49-F238E27FC236}">
                <a16:creationId xmlns:a16="http://schemas.microsoft.com/office/drawing/2014/main" id="{962946CE-C9E1-CEE9-286C-502566A4B4E7}"/>
              </a:ext>
            </a:extLst>
          </p:cNvPr>
          <p:cNvSpPr txBox="1"/>
          <p:nvPr/>
        </p:nvSpPr>
        <p:spPr>
          <a:xfrm>
            <a:off x="17704" y="2129214"/>
            <a:ext cx="12631496" cy="346249"/>
          </a:xfrm>
          <a:prstGeom prst="rect">
            <a:avLst/>
          </a:prstGeom>
        </p:spPr>
        <p:txBody>
          <a:bodyPr lIns="0" tIns="0" rIns="0" bIns="0" rtlCol="0" anchor="t">
            <a:spAutoFit/>
          </a:bodyPr>
          <a:lstStyle/>
          <a:p>
            <a:pPr defTabSz="609630">
              <a:lnSpc>
                <a:spcPts val="2719"/>
              </a:lnSpc>
              <a:spcBef>
                <a:spcPct val="0"/>
              </a:spcBef>
            </a:pPr>
            <a:r>
              <a:rPr lang="it-IT" sz="2266" dirty="0">
                <a:solidFill>
                  <a:srgbClr val="FFFFFF"/>
                </a:solidFill>
                <a:latin typeface="Montserrat"/>
                <a:ea typeface="Montserrat"/>
                <a:cs typeface="Montserrat"/>
                <a:sym typeface="Montserrat"/>
              </a:rPr>
              <a:t>Prodotto D&amp;O - AEC</a:t>
            </a:r>
          </a:p>
        </p:txBody>
      </p:sp>
      <p:pic>
        <p:nvPicPr>
          <p:cNvPr id="13" name="Immagine 12">
            <a:extLst>
              <a:ext uri="{FF2B5EF4-FFF2-40B4-BE49-F238E27FC236}">
                <a16:creationId xmlns:a16="http://schemas.microsoft.com/office/drawing/2014/main" id="{0BF3BB0E-1D19-DED7-AE3E-0445942C6C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8400" y="653765"/>
            <a:ext cx="1678178" cy="824901"/>
          </a:xfrm>
          <a:prstGeom prst="rect">
            <a:avLst/>
          </a:prstGeom>
        </p:spPr>
      </p:pic>
      <p:sp>
        <p:nvSpPr>
          <p:cNvPr id="22" name="Titolo 1">
            <a:extLst>
              <a:ext uri="{FF2B5EF4-FFF2-40B4-BE49-F238E27FC236}">
                <a16:creationId xmlns:a16="http://schemas.microsoft.com/office/drawing/2014/main" id="{EFB210DB-C8EE-5029-628C-3FD20A1C4898}"/>
              </a:ext>
            </a:extLst>
          </p:cNvPr>
          <p:cNvSpPr txBox="1">
            <a:spLocks/>
          </p:cNvSpPr>
          <p:nvPr/>
        </p:nvSpPr>
        <p:spPr>
          <a:xfrm>
            <a:off x="152400" y="3165684"/>
            <a:ext cx="10922000" cy="248841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defTabSz="609630">
              <a:lnSpc>
                <a:spcPct val="120000"/>
              </a:lnSpc>
            </a:pPr>
            <a:endParaRPr lang="it-IT" sz="2067" dirty="0">
              <a:solidFill>
                <a:prstClr val="black"/>
              </a:solidFill>
              <a:latin typeface="Montserrat Light" panose="00000400000000000000" pitchFamily="2" charset="0"/>
            </a:endParaRPr>
          </a:p>
        </p:txBody>
      </p:sp>
      <p:sp>
        <p:nvSpPr>
          <p:cNvPr id="7" name="CasellaDiTesto 6">
            <a:extLst>
              <a:ext uri="{FF2B5EF4-FFF2-40B4-BE49-F238E27FC236}">
                <a16:creationId xmlns:a16="http://schemas.microsoft.com/office/drawing/2014/main" id="{53875209-5A22-9842-6677-9FDEF8C2A887}"/>
              </a:ext>
            </a:extLst>
          </p:cNvPr>
          <p:cNvSpPr txBox="1"/>
          <p:nvPr/>
        </p:nvSpPr>
        <p:spPr>
          <a:xfrm>
            <a:off x="254000" y="3321614"/>
            <a:ext cx="11522497" cy="3273332"/>
          </a:xfrm>
          <a:prstGeom prst="rect">
            <a:avLst/>
          </a:prstGeom>
          <a:noFill/>
        </p:spPr>
        <p:txBody>
          <a:bodyPr wrap="square">
            <a:spAutoFit/>
          </a:bodyPr>
          <a:lstStyle/>
          <a:p>
            <a:pPr defTabSz="609630"/>
            <a:r>
              <a:rPr lang="it-IT" sz="2067" b="1" dirty="0">
                <a:solidFill>
                  <a:prstClr val="black"/>
                </a:solidFill>
                <a:latin typeface="Montserrat Light" panose="00000400000000000000" pitchFamily="2" charset="0"/>
              </a:rPr>
              <a:t>Prodotto D&amp;O </a:t>
            </a:r>
            <a:r>
              <a:rPr lang="it-IT" sz="2067" dirty="0">
                <a:solidFill>
                  <a:prstClr val="black"/>
                </a:solidFill>
                <a:latin typeface="Montserrat Light" panose="00000400000000000000" pitchFamily="2" charset="0"/>
              </a:rPr>
              <a:t>(Quotazione previo invio di questionario e ultimo bilancio)</a:t>
            </a:r>
          </a:p>
          <a:p>
            <a:pPr defTabSz="609630"/>
            <a:endParaRPr lang="it-IT" sz="2067" dirty="0">
              <a:solidFill>
                <a:prstClr val="black"/>
              </a:solidFill>
              <a:latin typeface="Montserrat Light" panose="00000400000000000000" pitchFamily="2" charset="0"/>
            </a:endParaRPr>
          </a:p>
          <a:p>
            <a:pPr marL="304815" indent="-304815" defTabSz="609630">
              <a:buFont typeface="Wingdings" panose="05000000000000000000" pitchFamily="2" charset="2"/>
              <a:buChar char="Ø"/>
            </a:pPr>
            <a:r>
              <a:rPr lang="it-IT" sz="2067" dirty="0">
                <a:solidFill>
                  <a:prstClr val="black"/>
                </a:solidFill>
                <a:latin typeface="Montserrat Light" panose="00000400000000000000" pitchFamily="2" charset="0"/>
              </a:rPr>
              <a:t>Totale attivo fino a € 150,000,000</a:t>
            </a:r>
          </a:p>
          <a:p>
            <a:pPr marL="304815" indent="-304815" defTabSz="609630">
              <a:buFont typeface="Wingdings" panose="05000000000000000000" pitchFamily="2" charset="2"/>
              <a:buChar char="Ø"/>
            </a:pPr>
            <a:r>
              <a:rPr lang="it-IT" sz="2067" dirty="0">
                <a:solidFill>
                  <a:prstClr val="black"/>
                </a:solidFill>
                <a:latin typeface="Montserrat Light" panose="00000400000000000000" pitchFamily="2" charset="0"/>
              </a:rPr>
              <a:t>Massimali fino a € 5,000,000</a:t>
            </a:r>
          </a:p>
          <a:p>
            <a:pPr marL="304815" indent="-304815" defTabSz="609630">
              <a:buFont typeface="Wingdings" panose="05000000000000000000" pitchFamily="2" charset="2"/>
              <a:buChar char="Ø"/>
            </a:pPr>
            <a:r>
              <a:rPr lang="it-IT" sz="2067" dirty="0">
                <a:solidFill>
                  <a:prstClr val="black"/>
                </a:solidFill>
                <a:latin typeface="Montserrat Light" panose="00000400000000000000" pitchFamily="2" charset="0"/>
              </a:rPr>
              <a:t>Possibilità di assicurare società o associazioni (enti no profit, fondazioni, cooperative, ecc..)</a:t>
            </a:r>
          </a:p>
          <a:p>
            <a:pPr marL="304815" indent="-304815" defTabSz="609630">
              <a:buFont typeface="Wingdings" panose="05000000000000000000" pitchFamily="2" charset="2"/>
              <a:buChar char="Ø"/>
            </a:pPr>
            <a:r>
              <a:rPr lang="it-IT" sz="2067" dirty="0">
                <a:solidFill>
                  <a:prstClr val="black"/>
                </a:solidFill>
                <a:latin typeface="Montserrat Light" panose="00000400000000000000" pitchFamily="2" charset="0"/>
              </a:rPr>
              <a:t>Retroattività illimitata</a:t>
            </a:r>
          </a:p>
          <a:p>
            <a:pPr marL="304815" indent="-304815" defTabSz="609630">
              <a:buFont typeface="Wingdings" panose="05000000000000000000" pitchFamily="2" charset="2"/>
              <a:buChar char="Ø"/>
            </a:pPr>
            <a:r>
              <a:rPr lang="it-IT" sz="2067" dirty="0">
                <a:solidFill>
                  <a:prstClr val="black"/>
                </a:solidFill>
                <a:latin typeface="Montserrat Light" panose="00000400000000000000" pitchFamily="2" charset="0"/>
              </a:rPr>
              <a:t>Nessuna franchigia</a:t>
            </a:r>
          </a:p>
          <a:p>
            <a:pPr marL="304815" indent="-304815" defTabSz="609630">
              <a:buFont typeface="Wingdings" panose="05000000000000000000" pitchFamily="2" charset="2"/>
              <a:buChar char="Ø"/>
            </a:pPr>
            <a:r>
              <a:rPr lang="it-IT" sz="2067" dirty="0">
                <a:solidFill>
                  <a:prstClr val="black"/>
                </a:solidFill>
                <a:latin typeface="Montserrat Light" panose="00000400000000000000" pitchFamily="2" charset="0"/>
              </a:rPr>
              <a:t>Personalizzazione della copertura con estensioni</a:t>
            </a:r>
          </a:p>
          <a:p>
            <a:pPr marL="304815" indent="-304815" defTabSz="609630">
              <a:buFont typeface="Wingdings" panose="05000000000000000000" pitchFamily="2" charset="2"/>
              <a:buChar char="Ø"/>
            </a:pPr>
            <a:endParaRPr lang="it-IT" sz="2067" dirty="0">
              <a:solidFill>
                <a:prstClr val="black"/>
              </a:solidFill>
              <a:highlight>
                <a:srgbClr val="FFFF00"/>
              </a:highlight>
              <a:latin typeface="Montserrat Light" panose="00000400000000000000" pitchFamily="2" charset="0"/>
            </a:endParaRPr>
          </a:p>
          <a:p>
            <a:pPr marL="304815" indent="-304815" defTabSz="609630">
              <a:buFont typeface="Wingdings" panose="05000000000000000000" pitchFamily="2" charset="2"/>
              <a:buChar char="Ø"/>
            </a:pPr>
            <a:endParaRPr lang="it-IT" sz="2067" dirty="0">
              <a:solidFill>
                <a:prstClr val="black"/>
              </a:solidFill>
              <a:latin typeface="Montserrat Light" panose="00000400000000000000" pitchFamily="2" charset="0"/>
            </a:endParaRPr>
          </a:p>
        </p:txBody>
      </p:sp>
      <p:pic>
        <p:nvPicPr>
          <p:cNvPr id="6" name="Immagine 5">
            <a:extLst>
              <a:ext uri="{FF2B5EF4-FFF2-40B4-BE49-F238E27FC236}">
                <a16:creationId xmlns:a16="http://schemas.microsoft.com/office/drawing/2014/main" id="{4C02CC8B-A5D4-8BEE-A62D-C4C6486646C8}"/>
              </a:ext>
            </a:extLst>
          </p:cNvPr>
          <p:cNvPicPr>
            <a:picLocks noChangeAspect="1"/>
          </p:cNvPicPr>
          <p:nvPr/>
        </p:nvPicPr>
        <p:blipFill>
          <a:blip r:embed="rId4"/>
          <a:stretch>
            <a:fillRect/>
          </a:stretch>
        </p:blipFill>
        <p:spPr>
          <a:xfrm>
            <a:off x="9927217" y="5501683"/>
            <a:ext cx="1849280" cy="304827"/>
          </a:xfrm>
          <a:prstGeom prst="rect">
            <a:avLst/>
          </a:prstGeom>
        </p:spPr>
      </p:pic>
    </p:spTree>
    <p:extLst>
      <p:ext uri="{BB962C8B-B14F-4D97-AF65-F5344CB8AC3E}">
        <p14:creationId xmlns:p14="http://schemas.microsoft.com/office/powerpoint/2010/main" val="28011375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8CA85-42FB-6B9E-71E4-76EABF553CC2}"/>
            </a:ext>
          </a:extLst>
        </p:cNvPr>
        <p:cNvGrpSpPr/>
        <p:nvPr/>
      </p:nvGrpSpPr>
      <p:grpSpPr>
        <a:xfrm>
          <a:off x="0" y="0"/>
          <a:ext cx="0" cy="0"/>
          <a:chOff x="0" y="0"/>
          <a:chExt cx="0" cy="0"/>
        </a:xfrm>
      </p:grpSpPr>
      <p:pic>
        <p:nvPicPr>
          <p:cNvPr id="20" name="Immagine 19" descr="Immagine che contiene vestiti, persona, finestra, edificio&#10;&#10;Il contenuto generato dall'IA potrebbe non essere corretto.">
            <a:extLst>
              <a:ext uri="{FF2B5EF4-FFF2-40B4-BE49-F238E27FC236}">
                <a16:creationId xmlns:a16="http://schemas.microsoft.com/office/drawing/2014/main" id="{CEA02278-AEC3-9586-3ADB-E4D8C1AD0F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984" y="-26291"/>
            <a:ext cx="12385984" cy="6300092"/>
          </a:xfrm>
          <a:prstGeom prst="rect">
            <a:avLst/>
          </a:prstGeom>
        </p:spPr>
      </p:pic>
      <p:sp>
        <p:nvSpPr>
          <p:cNvPr id="4" name="Freeform 4">
            <a:extLst>
              <a:ext uri="{FF2B5EF4-FFF2-40B4-BE49-F238E27FC236}">
                <a16:creationId xmlns:a16="http://schemas.microsoft.com/office/drawing/2014/main" id="{9B0BD940-90E3-B8CB-8DB8-C577B03D5BA8}"/>
              </a:ext>
            </a:extLst>
          </p:cNvPr>
          <p:cNvSpPr/>
          <p:nvPr/>
        </p:nvSpPr>
        <p:spPr>
          <a:xfrm>
            <a:off x="-225654" y="2636838"/>
            <a:ext cx="12417679" cy="4302125"/>
          </a:xfrm>
          <a:custGeom>
            <a:avLst/>
            <a:gdLst/>
            <a:ahLst/>
            <a:cxnLst/>
            <a:rect l="l" t="t" r="r" b="b"/>
            <a:pathLst>
              <a:path w="24835358" h="8604250">
                <a:moveTo>
                  <a:pt x="0" y="0"/>
                </a:moveTo>
                <a:lnTo>
                  <a:pt x="24835358" y="0"/>
                </a:lnTo>
                <a:lnTo>
                  <a:pt x="24835358" y="8604250"/>
                </a:lnTo>
                <a:lnTo>
                  <a:pt x="0" y="8604250"/>
                </a:lnTo>
                <a:close/>
              </a:path>
            </a:pathLst>
          </a:custGeom>
          <a:solidFill>
            <a:srgbClr val="FFFFFF"/>
          </a:solidFill>
        </p:spPr>
        <p:txBody>
          <a:bodyPr/>
          <a:lstStyle/>
          <a:p>
            <a:pPr defTabSz="609630"/>
            <a:endParaRPr lang="it-IT" sz="1200">
              <a:solidFill>
                <a:prstClr val="black"/>
              </a:solidFill>
              <a:latin typeface="Calibri"/>
            </a:endParaRPr>
          </a:p>
        </p:txBody>
      </p:sp>
      <p:grpSp>
        <p:nvGrpSpPr>
          <p:cNvPr id="14" name="Group 14">
            <a:extLst>
              <a:ext uri="{FF2B5EF4-FFF2-40B4-BE49-F238E27FC236}">
                <a16:creationId xmlns:a16="http://schemas.microsoft.com/office/drawing/2014/main" id="{150C50B5-5D04-5C0C-2F53-8509436DB79E}"/>
              </a:ext>
            </a:extLst>
          </p:cNvPr>
          <p:cNvGrpSpPr/>
          <p:nvPr/>
        </p:nvGrpSpPr>
        <p:grpSpPr>
          <a:xfrm>
            <a:off x="9633590" y="-54805"/>
            <a:ext cx="2561585" cy="2561585"/>
            <a:chOff x="0" y="0"/>
            <a:chExt cx="5123170" cy="5123171"/>
          </a:xfrm>
        </p:grpSpPr>
        <p:sp>
          <p:nvSpPr>
            <p:cNvPr id="15" name="Freeform 15">
              <a:extLst>
                <a:ext uri="{FF2B5EF4-FFF2-40B4-BE49-F238E27FC236}">
                  <a16:creationId xmlns:a16="http://schemas.microsoft.com/office/drawing/2014/main" id="{7E8C17CF-466A-EEC0-10F4-BB4675C934B2}"/>
                </a:ext>
              </a:extLst>
            </p:cNvPr>
            <p:cNvSpPr/>
            <p:nvPr/>
          </p:nvSpPr>
          <p:spPr>
            <a:xfrm>
              <a:off x="6350" y="6350"/>
              <a:ext cx="5110480" cy="5110480"/>
            </a:xfrm>
            <a:custGeom>
              <a:avLst/>
              <a:gdLst/>
              <a:ahLst/>
              <a:cxnLst/>
              <a:rect l="l" t="t" r="r" b="b"/>
              <a:pathLst>
                <a:path w="5110480" h="5110480">
                  <a:moveTo>
                    <a:pt x="0" y="2555240"/>
                  </a:moveTo>
                  <a:cubicBezTo>
                    <a:pt x="0" y="1144016"/>
                    <a:pt x="1144016" y="0"/>
                    <a:pt x="2555240" y="0"/>
                  </a:cubicBezTo>
                  <a:cubicBezTo>
                    <a:pt x="3966464" y="0"/>
                    <a:pt x="5110480" y="1144016"/>
                    <a:pt x="5110480" y="2555240"/>
                  </a:cubicBezTo>
                  <a:cubicBezTo>
                    <a:pt x="5110480" y="3966464"/>
                    <a:pt x="3966464" y="5110480"/>
                    <a:pt x="2555240" y="5110480"/>
                  </a:cubicBezTo>
                  <a:cubicBezTo>
                    <a:pt x="1144016" y="5110480"/>
                    <a:pt x="0" y="3966464"/>
                    <a:pt x="0" y="2555240"/>
                  </a:cubicBezTo>
                  <a:close/>
                </a:path>
              </a:pathLst>
            </a:custGeom>
            <a:solidFill>
              <a:srgbClr val="BB1F1B"/>
            </a:solidFill>
          </p:spPr>
          <p:txBody>
            <a:bodyPr/>
            <a:lstStyle/>
            <a:p>
              <a:pPr defTabSz="609630"/>
              <a:endParaRPr lang="it-IT" sz="1200">
                <a:solidFill>
                  <a:prstClr val="black"/>
                </a:solidFill>
                <a:latin typeface="Calibri"/>
              </a:endParaRPr>
            </a:p>
          </p:txBody>
        </p:sp>
      </p:grpSp>
      <p:grpSp>
        <p:nvGrpSpPr>
          <p:cNvPr id="17" name="Group 17">
            <a:extLst>
              <a:ext uri="{FF2B5EF4-FFF2-40B4-BE49-F238E27FC236}">
                <a16:creationId xmlns:a16="http://schemas.microsoft.com/office/drawing/2014/main" id="{8D52A607-B938-C262-69D9-43F2D5186966}"/>
              </a:ext>
            </a:extLst>
          </p:cNvPr>
          <p:cNvGrpSpPr/>
          <p:nvPr/>
        </p:nvGrpSpPr>
        <p:grpSpPr>
          <a:xfrm>
            <a:off x="-194010" y="1980362"/>
            <a:ext cx="12417679" cy="683637"/>
            <a:chOff x="0" y="0"/>
            <a:chExt cx="24440374" cy="1332000"/>
          </a:xfrm>
        </p:grpSpPr>
        <p:sp>
          <p:nvSpPr>
            <p:cNvPr id="18" name="Freeform 18">
              <a:extLst>
                <a:ext uri="{FF2B5EF4-FFF2-40B4-BE49-F238E27FC236}">
                  <a16:creationId xmlns:a16="http://schemas.microsoft.com/office/drawing/2014/main" id="{C7A3938C-0FE5-2BC8-D36E-F8EA80DBBBBB}"/>
                </a:ext>
              </a:extLst>
            </p:cNvPr>
            <p:cNvSpPr/>
            <p:nvPr/>
          </p:nvSpPr>
          <p:spPr>
            <a:xfrm>
              <a:off x="0" y="0"/>
              <a:ext cx="24440387" cy="1331976"/>
            </a:xfrm>
            <a:custGeom>
              <a:avLst/>
              <a:gdLst/>
              <a:ahLst/>
              <a:cxnLst/>
              <a:rect l="l" t="t" r="r" b="b"/>
              <a:pathLst>
                <a:path w="24440387" h="1331976">
                  <a:moveTo>
                    <a:pt x="0" y="0"/>
                  </a:moveTo>
                  <a:lnTo>
                    <a:pt x="24440387" y="0"/>
                  </a:lnTo>
                  <a:lnTo>
                    <a:pt x="24440387" y="1331976"/>
                  </a:lnTo>
                  <a:lnTo>
                    <a:pt x="0" y="1331976"/>
                  </a:lnTo>
                  <a:close/>
                </a:path>
              </a:pathLst>
            </a:custGeom>
            <a:solidFill>
              <a:srgbClr val="BB1F1B"/>
            </a:solidFill>
          </p:spPr>
          <p:txBody>
            <a:bodyPr/>
            <a:lstStyle/>
            <a:p>
              <a:pPr defTabSz="609630"/>
              <a:endParaRPr lang="it-IT" sz="1200">
                <a:solidFill>
                  <a:prstClr val="black"/>
                </a:solidFill>
                <a:latin typeface="Calibri"/>
              </a:endParaRPr>
            </a:p>
          </p:txBody>
        </p:sp>
      </p:grpSp>
      <p:sp>
        <p:nvSpPr>
          <p:cNvPr id="19" name="TextBox 19">
            <a:extLst>
              <a:ext uri="{FF2B5EF4-FFF2-40B4-BE49-F238E27FC236}">
                <a16:creationId xmlns:a16="http://schemas.microsoft.com/office/drawing/2014/main" id="{BBDE56B5-2164-8774-7880-5350373FD25B}"/>
              </a:ext>
            </a:extLst>
          </p:cNvPr>
          <p:cNvSpPr txBox="1"/>
          <p:nvPr/>
        </p:nvSpPr>
        <p:spPr>
          <a:xfrm>
            <a:off x="17704" y="2129214"/>
            <a:ext cx="12631496" cy="346249"/>
          </a:xfrm>
          <a:prstGeom prst="rect">
            <a:avLst/>
          </a:prstGeom>
        </p:spPr>
        <p:txBody>
          <a:bodyPr lIns="0" tIns="0" rIns="0" bIns="0" rtlCol="0" anchor="t">
            <a:spAutoFit/>
          </a:bodyPr>
          <a:lstStyle/>
          <a:p>
            <a:pPr defTabSz="609630">
              <a:lnSpc>
                <a:spcPts val="2719"/>
              </a:lnSpc>
              <a:spcBef>
                <a:spcPct val="0"/>
              </a:spcBef>
            </a:pPr>
            <a:r>
              <a:rPr lang="it-IT" sz="2266" dirty="0">
                <a:solidFill>
                  <a:srgbClr val="FFFFFF"/>
                </a:solidFill>
                <a:latin typeface="Montserrat"/>
                <a:ea typeface="Montserrat"/>
                <a:cs typeface="Montserrat"/>
                <a:sym typeface="Montserrat"/>
              </a:rPr>
              <a:t>Prodotti D&amp;O - AEC</a:t>
            </a:r>
          </a:p>
        </p:txBody>
      </p:sp>
      <p:pic>
        <p:nvPicPr>
          <p:cNvPr id="13" name="Immagine 12">
            <a:extLst>
              <a:ext uri="{FF2B5EF4-FFF2-40B4-BE49-F238E27FC236}">
                <a16:creationId xmlns:a16="http://schemas.microsoft.com/office/drawing/2014/main" id="{2D95E341-BDFF-D2EA-BBF0-6C8655D0A2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8400" y="653765"/>
            <a:ext cx="1678178" cy="824901"/>
          </a:xfrm>
          <a:prstGeom prst="rect">
            <a:avLst/>
          </a:prstGeom>
        </p:spPr>
      </p:pic>
      <p:sp>
        <p:nvSpPr>
          <p:cNvPr id="22" name="Titolo 1">
            <a:extLst>
              <a:ext uri="{FF2B5EF4-FFF2-40B4-BE49-F238E27FC236}">
                <a16:creationId xmlns:a16="http://schemas.microsoft.com/office/drawing/2014/main" id="{F012BDC2-4CFB-2BCC-18CD-9B2A41D79E8E}"/>
              </a:ext>
            </a:extLst>
          </p:cNvPr>
          <p:cNvSpPr txBox="1">
            <a:spLocks/>
          </p:cNvSpPr>
          <p:nvPr/>
        </p:nvSpPr>
        <p:spPr>
          <a:xfrm>
            <a:off x="152400" y="3165684"/>
            <a:ext cx="10922000" cy="248841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defTabSz="609630">
              <a:lnSpc>
                <a:spcPct val="120000"/>
              </a:lnSpc>
            </a:pPr>
            <a:endParaRPr lang="it-IT" sz="2067" dirty="0">
              <a:solidFill>
                <a:prstClr val="black"/>
              </a:solidFill>
              <a:latin typeface="Montserrat Light" panose="00000400000000000000" pitchFamily="2" charset="0"/>
            </a:endParaRPr>
          </a:p>
        </p:txBody>
      </p:sp>
      <p:sp>
        <p:nvSpPr>
          <p:cNvPr id="7" name="CasellaDiTesto 6">
            <a:extLst>
              <a:ext uri="{FF2B5EF4-FFF2-40B4-BE49-F238E27FC236}">
                <a16:creationId xmlns:a16="http://schemas.microsoft.com/office/drawing/2014/main" id="{063E088F-6B2B-355B-25F6-116840E977BB}"/>
              </a:ext>
            </a:extLst>
          </p:cNvPr>
          <p:cNvSpPr txBox="1"/>
          <p:nvPr/>
        </p:nvSpPr>
        <p:spPr>
          <a:xfrm>
            <a:off x="254000" y="3321614"/>
            <a:ext cx="11522497" cy="1364733"/>
          </a:xfrm>
          <a:prstGeom prst="rect">
            <a:avLst/>
          </a:prstGeom>
          <a:noFill/>
        </p:spPr>
        <p:txBody>
          <a:bodyPr wrap="square">
            <a:spAutoFit/>
          </a:bodyPr>
          <a:lstStyle/>
          <a:p>
            <a:pPr marL="304815" indent="-304815" defTabSz="609630">
              <a:buFont typeface="Wingdings" panose="05000000000000000000" pitchFamily="2" charset="2"/>
              <a:buChar char="Ø"/>
            </a:pPr>
            <a:endParaRPr lang="it-IT" sz="2067" dirty="0">
              <a:solidFill>
                <a:prstClr val="black"/>
              </a:solidFill>
              <a:highlight>
                <a:srgbClr val="FFFF00"/>
              </a:highlight>
              <a:latin typeface="Montserrat Light" panose="00000400000000000000" pitchFamily="2" charset="0"/>
            </a:endParaRPr>
          </a:p>
          <a:p>
            <a:pPr marL="304815" indent="-304815" defTabSz="609630">
              <a:buFont typeface="Wingdings" panose="05000000000000000000" pitchFamily="2" charset="2"/>
              <a:buChar char="Ø"/>
            </a:pPr>
            <a:endParaRPr lang="it-IT" sz="2067" dirty="0">
              <a:solidFill>
                <a:prstClr val="black"/>
              </a:solidFill>
              <a:highlight>
                <a:srgbClr val="FFFF00"/>
              </a:highlight>
              <a:latin typeface="Montserrat Light" panose="00000400000000000000" pitchFamily="2" charset="0"/>
            </a:endParaRPr>
          </a:p>
          <a:p>
            <a:pPr marL="304815" indent="-304815" defTabSz="609630">
              <a:buFont typeface="Wingdings" panose="05000000000000000000" pitchFamily="2" charset="2"/>
              <a:buChar char="Ø"/>
            </a:pPr>
            <a:endParaRPr lang="it-IT" sz="2067" dirty="0">
              <a:solidFill>
                <a:prstClr val="black"/>
              </a:solidFill>
              <a:highlight>
                <a:srgbClr val="FFFF00"/>
              </a:highlight>
              <a:latin typeface="Montserrat Light" panose="00000400000000000000" pitchFamily="2" charset="0"/>
            </a:endParaRPr>
          </a:p>
          <a:p>
            <a:pPr marL="304815" indent="-304815" defTabSz="609630">
              <a:buFont typeface="Wingdings" panose="05000000000000000000" pitchFamily="2" charset="2"/>
              <a:buChar char="Ø"/>
            </a:pPr>
            <a:endParaRPr lang="it-IT" sz="2067" dirty="0">
              <a:solidFill>
                <a:prstClr val="black"/>
              </a:solidFill>
              <a:latin typeface="Montserrat Light" panose="00000400000000000000" pitchFamily="2" charset="0"/>
            </a:endParaRPr>
          </a:p>
        </p:txBody>
      </p:sp>
      <p:pic>
        <p:nvPicPr>
          <p:cNvPr id="6" name="Immagine 5">
            <a:extLst>
              <a:ext uri="{FF2B5EF4-FFF2-40B4-BE49-F238E27FC236}">
                <a16:creationId xmlns:a16="http://schemas.microsoft.com/office/drawing/2014/main" id="{0DA43152-52BD-7615-636D-90497CA2F63E}"/>
              </a:ext>
            </a:extLst>
          </p:cNvPr>
          <p:cNvPicPr>
            <a:picLocks noChangeAspect="1"/>
          </p:cNvPicPr>
          <p:nvPr/>
        </p:nvPicPr>
        <p:blipFill>
          <a:blip r:embed="rId4"/>
          <a:stretch>
            <a:fillRect/>
          </a:stretch>
        </p:blipFill>
        <p:spPr>
          <a:xfrm>
            <a:off x="9927217" y="5501683"/>
            <a:ext cx="1849280" cy="304827"/>
          </a:xfrm>
          <a:prstGeom prst="rect">
            <a:avLst/>
          </a:prstGeom>
        </p:spPr>
      </p:pic>
      <p:pic>
        <p:nvPicPr>
          <p:cNvPr id="3" name="Immagine 2">
            <a:extLst>
              <a:ext uri="{FF2B5EF4-FFF2-40B4-BE49-F238E27FC236}">
                <a16:creationId xmlns:a16="http://schemas.microsoft.com/office/drawing/2014/main" id="{8F8224F4-0923-1A81-F04B-CAA2404E3943}"/>
              </a:ext>
            </a:extLst>
          </p:cNvPr>
          <p:cNvPicPr>
            <a:picLocks noChangeAspect="1"/>
          </p:cNvPicPr>
          <p:nvPr/>
        </p:nvPicPr>
        <p:blipFill>
          <a:blip r:embed="rId5"/>
          <a:stretch>
            <a:fillRect/>
          </a:stretch>
        </p:blipFill>
        <p:spPr>
          <a:xfrm>
            <a:off x="0" y="2797214"/>
            <a:ext cx="11938000" cy="3832186"/>
          </a:xfrm>
          <a:prstGeom prst="rect">
            <a:avLst/>
          </a:prstGeom>
        </p:spPr>
      </p:pic>
    </p:spTree>
    <p:extLst>
      <p:ext uri="{BB962C8B-B14F-4D97-AF65-F5344CB8AC3E}">
        <p14:creationId xmlns:p14="http://schemas.microsoft.com/office/powerpoint/2010/main" val="2759852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41291-BE6C-AD4F-8819-D3EBBCF3A920}"/>
            </a:ext>
          </a:extLst>
        </p:cNvPr>
        <p:cNvGrpSpPr/>
        <p:nvPr/>
      </p:nvGrpSpPr>
      <p:grpSpPr>
        <a:xfrm>
          <a:off x="0" y="0"/>
          <a:ext cx="0" cy="0"/>
          <a:chOff x="0" y="0"/>
          <a:chExt cx="0" cy="0"/>
        </a:xfrm>
      </p:grpSpPr>
      <p:pic>
        <p:nvPicPr>
          <p:cNvPr id="20" name="Immagine 19" descr="Immagine che contiene vestiti, persona, finestra, edificio&#10;&#10;Il contenuto generato dall'IA potrebbe non essere corretto.">
            <a:extLst>
              <a:ext uri="{FF2B5EF4-FFF2-40B4-BE49-F238E27FC236}">
                <a16:creationId xmlns:a16="http://schemas.microsoft.com/office/drawing/2014/main" id="{4EA647DA-4946-A9C7-79CD-6115F6AFE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984" y="-26291"/>
            <a:ext cx="12385984" cy="6300092"/>
          </a:xfrm>
          <a:prstGeom prst="rect">
            <a:avLst/>
          </a:prstGeom>
        </p:spPr>
      </p:pic>
      <p:sp>
        <p:nvSpPr>
          <p:cNvPr id="4" name="Freeform 4">
            <a:extLst>
              <a:ext uri="{FF2B5EF4-FFF2-40B4-BE49-F238E27FC236}">
                <a16:creationId xmlns:a16="http://schemas.microsoft.com/office/drawing/2014/main" id="{8A8CD5CF-F4C1-928E-36A7-F8BE11271CF4}"/>
              </a:ext>
            </a:extLst>
          </p:cNvPr>
          <p:cNvSpPr/>
          <p:nvPr/>
        </p:nvSpPr>
        <p:spPr>
          <a:xfrm>
            <a:off x="-225654" y="2636838"/>
            <a:ext cx="12417679" cy="4302125"/>
          </a:xfrm>
          <a:custGeom>
            <a:avLst/>
            <a:gdLst/>
            <a:ahLst/>
            <a:cxnLst/>
            <a:rect l="l" t="t" r="r" b="b"/>
            <a:pathLst>
              <a:path w="24835358" h="8604250">
                <a:moveTo>
                  <a:pt x="0" y="0"/>
                </a:moveTo>
                <a:lnTo>
                  <a:pt x="24835358" y="0"/>
                </a:lnTo>
                <a:lnTo>
                  <a:pt x="24835358" y="8604250"/>
                </a:lnTo>
                <a:lnTo>
                  <a:pt x="0" y="8604250"/>
                </a:lnTo>
                <a:close/>
              </a:path>
            </a:pathLst>
          </a:custGeom>
          <a:solidFill>
            <a:srgbClr val="FFFFFF"/>
          </a:solidFill>
        </p:spPr>
        <p:txBody>
          <a:bodyPr/>
          <a:lstStyle/>
          <a:p>
            <a:pPr defTabSz="609630"/>
            <a:endParaRPr lang="it-IT" sz="1200">
              <a:solidFill>
                <a:prstClr val="black"/>
              </a:solidFill>
              <a:latin typeface="Calibri"/>
            </a:endParaRPr>
          </a:p>
        </p:txBody>
      </p:sp>
      <p:grpSp>
        <p:nvGrpSpPr>
          <p:cNvPr id="14" name="Group 14">
            <a:extLst>
              <a:ext uri="{FF2B5EF4-FFF2-40B4-BE49-F238E27FC236}">
                <a16:creationId xmlns:a16="http://schemas.microsoft.com/office/drawing/2014/main" id="{1D97DA83-1D3F-9211-2B41-FD25A68E4B5C}"/>
              </a:ext>
            </a:extLst>
          </p:cNvPr>
          <p:cNvGrpSpPr/>
          <p:nvPr/>
        </p:nvGrpSpPr>
        <p:grpSpPr>
          <a:xfrm>
            <a:off x="9633590" y="-54805"/>
            <a:ext cx="2561585" cy="2561585"/>
            <a:chOff x="0" y="0"/>
            <a:chExt cx="5123170" cy="5123171"/>
          </a:xfrm>
        </p:grpSpPr>
        <p:sp>
          <p:nvSpPr>
            <p:cNvPr id="15" name="Freeform 15">
              <a:extLst>
                <a:ext uri="{FF2B5EF4-FFF2-40B4-BE49-F238E27FC236}">
                  <a16:creationId xmlns:a16="http://schemas.microsoft.com/office/drawing/2014/main" id="{11910A8A-67F7-F9F9-91A2-5AFA354B7B95}"/>
                </a:ext>
              </a:extLst>
            </p:cNvPr>
            <p:cNvSpPr/>
            <p:nvPr/>
          </p:nvSpPr>
          <p:spPr>
            <a:xfrm>
              <a:off x="6350" y="6350"/>
              <a:ext cx="5110480" cy="5110480"/>
            </a:xfrm>
            <a:custGeom>
              <a:avLst/>
              <a:gdLst/>
              <a:ahLst/>
              <a:cxnLst/>
              <a:rect l="l" t="t" r="r" b="b"/>
              <a:pathLst>
                <a:path w="5110480" h="5110480">
                  <a:moveTo>
                    <a:pt x="0" y="2555240"/>
                  </a:moveTo>
                  <a:cubicBezTo>
                    <a:pt x="0" y="1144016"/>
                    <a:pt x="1144016" y="0"/>
                    <a:pt x="2555240" y="0"/>
                  </a:cubicBezTo>
                  <a:cubicBezTo>
                    <a:pt x="3966464" y="0"/>
                    <a:pt x="5110480" y="1144016"/>
                    <a:pt x="5110480" y="2555240"/>
                  </a:cubicBezTo>
                  <a:cubicBezTo>
                    <a:pt x="5110480" y="3966464"/>
                    <a:pt x="3966464" y="5110480"/>
                    <a:pt x="2555240" y="5110480"/>
                  </a:cubicBezTo>
                  <a:cubicBezTo>
                    <a:pt x="1144016" y="5110480"/>
                    <a:pt x="0" y="3966464"/>
                    <a:pt x="0" y="2555240"/>
                  </a:cubicBezTo>
                  <a:close/>
                </a:path>
              </a:pathLst>
            </a:custGeom>
            <a:solidFill>
              <a:srgbClr val="BB1F1B"/>
            </a:solidFill>
          </p:spPr>
          <p:txBody>
            <a:bodyPr/>
            <a:lstStyle/>
            <a:p>
              <a:pPr defTabSz="609630"/>
              <a:endParaRPr lang="it-IT" sz="1200">
                <a:solidFill>
                  <a:prstClr val="black"/>
                </a:solidFill>
                <a:latin typeface="Calibri"/>
              </a:endParaRPr>
            </a:p>
          </p:txBody>
        </p:sp>
      </p:grpSp>
      <p:grpSp>
        <p:nvGrpSpPr>
          <p:cNvPr id="17" name="Group 17">
            <a:extLst>
              <a:ext uri="{FF2B5EF4-FFF2-40B4-BE49-F238E27FC236}">
                <a16:creationId xmlns:a16="http://schemas.microsoft.com/office/drawing/2014/main" id="{BF5F77B3-C12A-8A3A-A21C-52F55D9A114E}"/>
              </a:ext>
            </a:extLst>
          </p:cNvPr>
          <p:cNvGrpSpPr/>
          <p:nvPr/>
        </p:nvGrpSpPr>
        <p:grpSpPr>
          <a:xfrm>
            <a:off x="-194010" y="1980362"/>
            <a:ext cx="12417679" cy="683637"/>
            <a:chOff x="0" y="0"/>
            <a:chExt cx="24440374" cy="1332000"/>
          </a:xfrm>
        </p:grpSpPr>
        <p:sp>
          <p:nvSpPr>
            <p:cNvPr id="18" name="Freeform 18">
              <a:extLst>
                <a:ext uri="{FF2B5EF4-FFF2-40B4-BE49-F238E27FC236}">
                  <a16:creationId xmlns:a16="http://schemas.microsoft.com/office/drawing/2014/main" id="{C1720709-9FF6-B2B6-D03A-9ECAF160B11C}"/>
                </a:ext>
              </a:extLst>
            </p:cNvPr>
            <p:cNvSpPr/>
            <p:nvPr/>
          </p:nvSpPr>
          <p:spPr>
            <a:xfrm>
              <a:off x="0" y="0"/>
              <a:ext cx="24440387" cy="1331976"/>
            </a:xfrm>
            <a:custGeom>
              <a:avLst/>
              <a:gdLst/>
              <a:ahLst/>
              <a:cxnLst/>
              <a:rect l="l" t="t" r="r" b="b"/>
              <a:pathLst>
                <a:path w="24440387" h="1331976">
                  <a:moveTo>
                    <a:pt x="0" y="0"/>
                  </a:moveTo>
                  <a:lnTo>
                    <a:pt x="24440387" y="0"/>
                  </a:lnTo>
                  <a:lnTo>
                    <a:pt x="24440387" y="1331976"/>
                  </a:lnTo>
                  <a:lnTo>
                    <a:pt x="0" y="1331976"/>
                  </a:lnTo>
                  <a:close/>
                </a:path>
              </a:pathLst>
            </a:custGeom>
            <a:solidFill>
              <a:srgbClr val="BB1F1B"/>
            </a:solidFill>
          </p:spPr>
          <p:txBody>
            <a:bodyPr/>
            <a:lstStyle/>
            <a:p>
              <a:pPr defTabSz="609630"/>
              <a:endParaRPr lang="it-IT" sz="1200">
                <a:solidFill>
                  <a:prstClr val="black"/>
                </a:solidFill>
                <a:latin typeface="Calibri"/>
              </a:endParaRPr>
            </a:p>
          </p:txBody>
        </p:sp>
      </p:grpSp>
      <p:sp>
        <p:nvSpPr>
          <p:cNvPr id="19" name="TextBox 19">
            <a:extLst>
              <a:ext uri="{FF2B5EF4-FFF2-40B4-BE49-F238E27FC236}">
                <a16:creationId xmlns:a16="http://schemas.microsoft.com/office/drawing/2014/main" id="{33029DE5-C46B-3B4F-2553-D6C7570F6031}"/>
              </a:ext>
            </a:extLst>
          </p:cNvPr>
          <p:cNvSpPr txBox="1"/>
          <p:nvPr/>
        </p:nvSpPr>
        <p:spPr>
          <a:xfrm>
            <a:off x="17704" y="2129214"/>
            <a:ext cx="12631496" cy="346249"/>
          </a:xfrm>
          <a:prstGeom prst="rect">
            <a:avLst/>
          </a:prstGeom>
        </p:spPr>
        <p:txBody>
          <a:bodyPr lIns="0" tIns="0" rIns="0" bIns="0" rtlCol="0" anchor="t">
            <a:spAutoFit/>
          </a:bodyPr>
          <a:lstStyle/>
          <a:p>
            <a:pPr defTabSz="609630">
              <a:lnSpc>
                <a:spcPts val="2719"/>
              </a:lnSpc>
              <a:spcBef>
                <a:spcPct val="0"/>
              </a:spcBef>
            </a:pPr>
            <a:r>
              <a:rPr lang="it-IT" sz="2266" dirty="0">
                <a:solidFill>
                  <a:srgbClr val="FFFFFF"/>
                </a:solidFill>
                <a:latin typeface="Montserrat"/>
                <a:ea typeface="Montserrat"/>
                <a:cs typeface="Montserrat"/>
                <a:sym typeface="Montserrat"/>
              </a:rPr>
              <a:t>Prodotto D&amp;O - AEC</a:t>
            </a:r>
          </a:p>
        </p:txBody>
      </p:sp>
      <p:pic>
        <p:nvPicPr>
          <p:cNvPr id="13" name="Immagine 12">
            <a:extLst>
              <a:ext uri="{FF2B5EF4-FFF2-40B4-BE49-F238E27FC236}">
                <a16:creationId xmlns:a16="http://schemas.microsoft.com/office/drawing/2014/main" id="{B949BA6D-4E31-04B6-BB82-4F7B50C93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8400" y="653765"/>
            <a:ext cx="1678178" cy="824901"/>
          </a:xfrm>
          <a:prstGeom prst="rect">
            <a:avLst/>
          </a:prstGeom>
        </p:spPr>
      </p:pic>
      <p:sp>
        <p:nvSpPr>
          <p:cNvPr id="22" name="Titolo 1">
            <a:extLst>
              <a:ext uri="{FF2B5EF4-FFF2-40B4-BE49-F238E27FC236}">
                <a16:creationId xmlns:a16="http://schemas.microsoft.com/office/drawing/2014/main" id="{923A4957-0070-1737-1BDA-87540CEEFF93}"/>
              </a:ext>
            </a:extLst>
          </p:cNvPr>
          <p:cNvSpPr txBox="1">
            <a:spLocks/>
          </p:cNvSpPr>
          <p:nvPr/>
        </p:nvSpPr>
        <p:spPr>
          <a:xfrm>
            <a:off x="152400" y="3165684"/>
            <a:ext cx="10922000" cy="248841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defTabSz="609630">
              <a:lnSpc>
                <a:spcPct val="120000"/>
              </a:lnSpc>
            </a:pPr>
            <a:endParaRPr lang="it-IT" sz="2067" dirty="0">
              <a:solidFill>
                <a:prstClr val="black"/>
              </a:solidFill>
              <a:latin typeface="Montserrat Light" panose="00000400000000000000" pitchFamily="2" charset="0"/>
            </a:endParaRPr>
          </a:p>
        </p:txBody>
      </p:sp>
      <p:graphicFrame>
        <p:nvGraphicFramePr>
          <p:cNvPr id="24" name="CasellaDiTesto 6">
            <a:extLst>
              <a:ext uri="{FF2B5EF4-FFF2-40B4-BE49-F238E27FC236}">
                <a16:creationId xmlns:a16="http://schemas.microsoft.com/office/drawing/2014/main" id="{5568337D-1D0E-4AF4-9CCC-9134FEFAC4D4}"/>
              </a:ext>
            </a:extLst>
          </p:cNvPr>
          <p:cNvGraphicFramePr/>
          <p:nvPr/>
        </p:nvGraphicFramePr>
        <p:xfrm>
          <a:off x="0" y="2668334"/>
          <a:ext cx="11633200" cy="41896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149460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CEE7F-B860-106D-E85F-68DBA65FA984}"/>
            </a:ext>
          </a:extLst>
        </p:cNvPr>
        <p:cNvGrpSpPr/>
        <p:nvPr/>
      </p:nvGrpSpPr>
      <p:grpSpPr>
        <a:xfrm>
          <a:off x="0" y="0"/>
          <a:ext cx="0" cy="0"/>
          <a:chOff x="0" y="0"/>
          <a:chExt cx="0" cy="0"/>
        </a:xfrm>
      </p:grpSpPr>
      <p:pic>
        <p:nvPicPr>
          <p:cNvPr id="20" name="Immagine 19" descr="Immagine che contiene vestiti, persona, finestra, edificio&#10;&#10;Il contenuto generato dall'IA potrebbe non essere corretto.">
            <a:extLst>
              <a:ext uri="{FF2B5EF4-FFF2-40B4-BE49-F238E27FC236}">
                <a16:creationId xmlns:a16="http://schemas.microsoft.com/office/drawing/2014/main" id="{8A8FD3A1-C1C2-14CC-62E6-91C5D2997B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984" y="-26291"/>
            <a:ext cx="12385984" cy="6300092"/>
          </a:xfrm>
          <a:prstGeom prst="rect">
            <a:avLst/>
          </a:prstGeom>
        </p:spPr>
      </p:pic>
      <p:sp>
        <p:nvSpPr>
          <p:cNvPr id="4" name="Freeform 4">
            <a:extLst>
              <a:ext uri="{FF2B5EF4-FFF2-40B4-BE49-F238E27FC236}">
                <a16:creationId xmlns:a16="http://schemas.microsoft.com/office/drawing/2014/main" id="{C31DEF31-B70C-8A90-6FEF-5B3F2200642F}"/>
              </a:ext>
            </a:extLst>
          </p:cNvPr>
          <p:cNvSpPr/>
          <p:nvPr/>
        </p:nvSpPr>
        <p:spPr>
          <a:xfrm>
            <a:off x="-225654" y="2636838"/>
            <a:ext cx="12417679" cy="4302125"/>
          </a:xfrm>
          <a:custGeom>
            <a:avLst/>
            <a:gdLst/>
            <a:ahLst/>
            <a:cxnLst/>
            <a:rect l="l" t="t" r="r" b="b"/>
            <a:pathLst>
              <a:path w="24835358" h="8604250">
                <a:moveTo>
                  <a:pt x="0" y="0"/>
                </a:moveTo>
                <a:lnTo>
                  <a:pt x="24835358" y="0"/>
                </a:lnTo>
                <a:lnTo>
                  <a:pt x="24835358" y="8604250"/>
                </a:lnTo>
                <a:lnTo>
                  <a:pt x="0" y="8604250"/>
                </a:lnTo>
                <a:close/>
              </a:path>
            </a:pathLst>
          </a:custGeom>
          <a:solidFill>
            <a:srgbClr val="FFFFFF"/>
          </a:solidFill>
        </p:spPr>
        <p:txBody>
          <a:bodyPr/>
          <a:lstStyle/>
          <a:p>
            <a:pPr defTabSz="609630"/>
            <a:endParaRPr lang="it-IT" sz="1200">
              <a:solidFill>
                <a:prstClr val="black"/>
              </a:solidFill>
              <a:latin typeface="Calibri"/>
            </a:endParaRPr>
          </a:p>
        </p:txBody>
      </p:sp>
      <p:grpSp>
        <p:nvGrpSpPr>
          <p:cNvPr id="14" name="Group 14">
            <a:extLst>
              <a:ext uri="{FF2B5EF4-FFF2-40B4-BE49-F238E27FC236}">
                <a16:creationId xmlns:a16="http://schemas.microsoft.com/office/drawing/2014/main" id="{314ADD90-AF3F-E5A4-14E8-96CE78FCB17E}"/>
              </a:ext>
            </a:extLst>
          </p:cNvPr>
          <p:cNvGrpSpPr/>
          <p:nvPr/>
        </p:nvGrpSpPr>
        <p:grpSpPr>
          <a:xfrm>
            <a:off x="9633590" y="-54805"/>
            <a:ext cx="2561585" cy="2561585"/>
            <a:chOff x="0" y="0"/>
            <a:chExt cx="5123170" cy="5123171"/>
          </a:xfrm>
        </p:grpSpPr>
        <p:sp>
          <p:nvSpPr>
            <p:cNvPr id="15" name="Freeform 15">
              <a:extLst>
                <a:ext uri="{FF2B5EF4-FFF2-40B4-BE49-F238E27FC236}">
                  <a16:creationId xmlns:a16="http://schemas.microsoft.com/office/drawing/2014/main" id="{34B410E2-B286-0024-D2E4-F70AE7B6B2DC}"/>
                </a:ext>
              </a:extLst>
            </p:cNvPr>
            <p:cNvSpPr/>
            <p:nvPr/>
          </p:nvSpPr>
          <p:spPr>
            <a:xfrm>
              <a:off x="6350" y="6350"/>
              <a:ext cx="5110480" cy="5110480"/>
            </a:xfrm>
            <a:custGeom>
              <a:avLst/>
              <a:gdLst/>
              <a:ahLst/>
              <a:cxnLst/>
              <a:rect l="l" t="t" r="r" b="b"/>
              <a:pathLst>
                <a:path w="5110480" h="5110480">
                  <a:moveTo>
                    <a:pt x="0" y="2555240"/>
                  </a:moveTo>
                  <a:cubicBezTo>
                    <a:pt x="0" y="1144016"/>
                    <a:pt x="1144016" y="0"/>
                    <a:pt x="2555240" y="0"/>
                  </a:cubicBezTo>
                  <a:cubicBezTo>
                    <a:pt x="3966464" y="0"/>
                    <a:pt x="5110480" y="1144016"/>
                    <a:pt x="5110480" y="2555240"/>
                  </a:cubicBezTo>
                  <a:cubicBezTo>
                    <a:pt x="5110480" y="3966464"/>
                    <a:pt x="3966464" y="5110480"/>
                    <a:pt x="2555240" y="5110480"/>
                  </a:cubicBezTo>
                  <a:cubicBezTo>
                    <a:pt x="1144016" y="5110480"/>
                    <a:pt x="0" y="3966464"/>
                    <a:pt x="0" y="2555240"/>
                  </a:cubicBezTo>
                  <a:close/>
                </a:path>
              </a:pathLst>
            </a:custGeom>
            <a:solidFill>
              <a:srgbClr val="BB1F1B"/>
            </a:solidFill>
          </p:spPr>
          <p:txBody>
            <a:bodyPr/>
            <a:lstStyle/>
            <a:p>
              <a:pPr defTabSz="609630"/>
              <a:endParaRPr lang="it-IT" sz="1200">
                <a:solidFill>
                  <a:prstClr val="black"/>
                </a:solidFill>
                <a:latin typeface="Calibri"/>
              </a:endParaRPr>
            </a:p>
          </p:txBody>
        </p:sp>
      </p:grpSp>
      <p:grpSp>
        <p:nvGrpSpPr>
          <p:cNvPr id="17" name="Group 17">
            <a:extLst>
              <a:ext uri="{FF2B5EF4-FFF2-40B4-BE49-F238E27FC236}">
                <a16:creationId xmlns:a16="http://schemas.microsoft.com/office/drawing/2014/main" id="{DF01D033-5920-7EC1-D433-458B635CFAEA}"/>
              </a:ext>
            </a:extLst>
          </p:cNvPr>
          <p:cNvGrpSpPr/>
          <p:nvPr/>
        </p:nvGrpSpPr>
        <p:grpSpPr>
          <a:xfrm>
            <a:off x="-194010" y="1980362"/>
            <a:ext cx="12417679" cy="683637"/>
            <a:chOff x="0" y="0"/>
            <a:chExt cx="24440374" cy="1332000"/>
          </a:xfrm>
        </p:grpSpPr>
        <p:sp>
          <p:nvSpPr>
            <p:cNvPr id="18" name="Freeform 18">
              <a:extLst>
                <a:ext uri="{FF2B5EF4-FFF2-40B4-BE49-F238E27FC236}">
                  <a16:creationId xmlns:a16="http://schemas.microsoft.com/office/drawing/2014/main" id="{F764E842-DA7D-EABE-E887-286B8C061A68}"/>
                </a:ext>
              </a:extLst>
            </p:cNvPr>
            <p:cNvSpPr/>
            <p:nvPr/>
          </p:nvSpPr>
          <p:spPr>
            <a:xfrm>
              <a:off x="0" y="0"/>
              <a:ext cx="24440387" cy="1331976"/>
            </a:xfrm>
            <a:custGeom>
              <a:avLst/>
              <a:gdLst/>
              <a:ahLst/>
              <a:cxnLst/>
              <a:rect l="l" t="t" r="r" b="b"/>
              <a:pathLst>
                <a:path w="24440387" h="1331976">
                  <a:moveTo>
                    <a:pt x="0" y="0"/>
                  </a:moveTo>
                  <a:lnTo>
                    <a:pt x="24440387" y="0"/>
                  </a:lnTo>
                  <a:lnTo>
                    <a:pt x="24440387" y="1331976"/>
                  </a:lnTo>
                  <a:lnTo>
                    <a:pt x="0" y="1331976"/>
                  </a:lnTo>
                  <a:close/>
                </a:path>
              </a:pathLst>
            </a:custGeom>
            <a:solidFill>
              <a:srgbClr val="BB1F1B"/>
            </a:solidFill>
          </p:spPr>
          <p:txBody>
            <a:bodyPr/>
            <a:lstStyle/>
            <a:p>
              <a:pPr defTabSz="609630"/>
              <a:endParaRPr lang="it-IT" sz="1200">
                <a:solidFill>
                  <a:prstClr val="black"/>
                </a:solidFill>
                <a:latin typeface="Calibri"/>
              </a:endParaRPr>
            </a:p>
          </p:txBody>
        </p:sp>
      </p:grpSp>
      <p:sp>
        <p:nvSpPr>
          <p:cNvPr id="19" name="TextBox 19">
            <a:extLst>
              <a:ext uri="{FF2B5EF4-FFF2-40B4-BE49-F238E27FC236}">
                <a16:creationId xmlns:a16="http://schemas.microsoft.com/office/drawing/2014/main" id="{5787464B-7661-644E-715A-61038A141717}"/>
              </a:ext>
            </a:extLst>
          </p:cNvPr>
          <p:cNvSpPr txBox="1"/>
          <p:nvPr/>
        </p:nvSpPr>
        <p:spPr>
          <a:xfrm>
            <a:off x="17704" y="2129214"/>
            <a:ext cx="12631496" cy="346249"/>
          </a:xfrm>
          <a:prstGeom prst="rect">
            <a:avLst/>
          </a:prstGeom>
        </p:spPr>
        <p:txBody>
          <a:bodyPr lIns="0" tIns="0" rIns="0" bIns="0" rtlCol="0" anchor="t">
            <a:spAutoFit/>
          </a:bodyPr>
          <a:lstStyle/>
          <a:p>
            <a:pPr defTabSz="609630">
              <a:lnSpc>
                <a:spcPts val="2719"/>
              </a:lnSpc>
              <a:spcBef>
                <a:spcPct val="0"/>
              </a:spcBef>
            </a:pPr>
            <a:r>
              <a:rPr lang="it-IT" sz="2266" dirty="0">
                <a:solidFill>
                  <a:srgbClr val="FFFFFF"/>
                </a:solidFill>
                <a:latin typeface="Montserrat"/>
                <a:ea typeface="Montserrat"/>
                <a:cs typeface="Montserrat"/>
                <a:sym typeface="Montserrat"/>
              </a:rPr>
              <a:t>Le soluzioni di AEC</a:t>
            </a:r>
          </a:p>
        </p:txBody>
      </p:sp>
      <p:pic>
        <p:nvPicPr>
          <p:cNvPr id="13" name="Immagine 12">
            <a:extLst>
              <a:ext uri="{FF2B5EF4-FFF2-40B4-BE49-F238E27FC236}">
                <a16:creationId xmlns:a16="http://schemas.microsoft.com/office/drawing/2014/main" id="{07F51144-FA64-7666-9743-306800E521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58400" y="653765"/>
            <a:ext cx="1678178" cy="824901"/>
          </a:xfrm>
          <a:prstGeom prst="rect">
            <a:avLst/>
          </a:prstGeom>
        </p:spPr>
      </p:pic>
      <p:sp>
        <p:nvSpPr>
          <p:cNvPr id="22" name="Titolo 1">
            <a:extLst>
              <a:ext uri="{FF2B5EF4-FFF2-40B4-BE49-F238E27FC236}">
                <a16:creationId xmlns:a16="http://schemas.microsoft.com/office/drawing/2014/main" id="{3A8993F2-A377-39CB-FDE6-22E4C8D97B8C}"/>
              </a:ext>
            </a:extLst>
          </p:cNvPr>
          <p:cNvSpPr txBox="1">
            <a:spLocks/>
          </p:cNvSpPr>
          <p:nvPr/>
        </p:nvSpPr>
        <p:spPr>
          <a:xfrm>
            <a:off x="152400" y="3165684"/>
            <a:ext cx="10922000" cy="248841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defTabSz="609630">
              <a:lnSpc>
                <a:spcPct val="120000"/>
              </a:lnSpc>
            </a:pPr>
            <a:endParaRPr lang="it-IT" sz="2067" dirty="0">
              <a:solidFill>
                <a:prstClr val="black"/>
              </a:solidFill>
              <a:latin typeface="Montserrat Light" panose="00000400000000000000" pitchFamily="2" charset="0"/>
            </a:endParaRPr>
          </a:p>
        </p:txBody>
      </p:sp>
      <p:sp>
        <p:nvSpPr>
          <p:cNvPr id="7" name="CasellaDiTesto 6">
            <a:extLst>
              <a:ext uri="{FF2B5EF4-FFF2-40B4-BE49-F238E27FC236}">
                <a16:creationId xmlns:a16="http://schemas.microsoft.com/office/drawing/2014/main" id="{ADF09621-1CAE-E1AC-14AE-09EE5F61F78D}"/>
              </a:ext>
            </a:extLst>
          </p:cNvPr>
          <p:cNvSpPr txBox="1"/>
          <p:nvPr/>
        </p:nvSpPr>
        <p:spPr>
          <a:xfrm>
            <a:off x="193984" y="3068728"/>
            <a:ext cx="11226800" cy="2637132"/>
          </a:xfrm>
          <a:prstGeom prst="rect">
            <a:avLst/>
          </a:prstGeom>
          <a:noFill/>
        </p:spPr>
        <p:txBody>
          <a:bodyPr wrap="square">
            <a:spAutoFit/>
          </a:bodyPr>
          <a:lstStyle/>
          <a:p>
            <a:pPr defTabSz="609630"/>
            <a:r>
              <a:rPr lang="it-IT" sz="2067" b="1" dirty="0">
                <a:solidFill>
                  <a:prstClr val="black"/>
                </a:solidFill>
                <a:latin typeface="Montserrat Light" panose="00000400000000000000" pitchFamily="2" charset="0"/>
              </a:rPr>
              <a:t>... e i Dipendenti?</a:t>
            </a:r>
          </a:p>
          <a:p>
            <a:pPr defTabSz="609630"/>
            <a:endParaRPr lang="it-IT" sz="2067" b="1" dirty="0">
              <a:solidFill>
                <a:prstClr val="black"/>
              </a:solidFill>
              <a:latin typeface="Montserrat Light" panose="00000400000000000000" pitchFamily="2" charset="0"/>
            </a:endParaRPr>
          </a:p>
          <a:p>
            <a:pPr defTabSz="609630"/>
            <a:r>
              <a:rPr lang="it-IT" sz="2067" dirty="0">
                <a:solidFill>
                  <a:prstClr val="black"/>
                </a:solidFill>
                <a:latin typeface="Montserrat Light" panose="00000400000000000000" pitchFamily="2" charset="0"/>
              </a:rPr>
              <a:t>I Dipendenti che svolgono comunque mansioni manageriali anche per delega (es. il Direttore amministrativo per la redazione del bilancio) sono coperti dalla D&amp;O in più tutti i dipendenti, collaboratori, stagisti ecc. sono assicurati per eventuali danni riguardanti controversie di diritto del lavoro o errata attuazione del CCNL quali ad esempio:</a:t>
            </a:r>
          </a:p>
          <a:p>
            <a:pPr marL="304815" indent="-304815" defTabSz="609630">
              <a:buFont typeface="Wingdings" panose="05000000000000000000" pitchFamily="2" charset="2"/>
              <a:buChar char="Ø"/>
            </a:pPr>
            <a:r>
              <a:rPr lang="it-IT" sz="2067" dirty="0">
                <a:solidFill>
                  <a:prstClr val="black"/>
                </a:solidFill>
                <a:latin typeface="Montserrat Light" panose="00000400000000000000" pitchFamily="2" charset="0"/>
              </a:rPr>
              <a:t>demansionamento, discriminazione o mobbing.</a:t>
            </a:r>
          </a:p>
          <a:p>
            <a:pPr defTabSz="609630"/>
            <a:endParaRPr lang="it-IT" sz="2067" dirty="0">
              <a:solidFill>
                <a:prstClr val="black"/>
              </a:solidFill>
              <a:latin typeface="Montserrat Light" panose="00000400000000000000" pitchFamily="2" charset="0"/>
            </a:endParaRPr>
          </a:p>
        </p:txBody>
      </p:sp>
    </p:spTree>
    <p:extLst>
      <p:ext uri="{BB962C8B-B14F-4D97-AF65-F5344CB8AC3E}">
        <p14:creationId xmlns:p14="http://schemas.microsoft.com/office/powerpoint/2010/main" val="15713497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descr="Immagine che contiene vestiti, persona, finestra, edificio&#10;&#10;Il contenuto generato dall'IA potrebbe non essere corretto.">
            <a:extLst>
              <a:ext uri="{FF2B5EF4-FFF2-40B4-BE49-F238E27FC236}">
                <a16:creationId xmlns:a16="http://schemas.microsoft.com/office/drawing/2014/main" id="{5E6D85E2-04E8-F5E1-EFE9-C7F49E7128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10481"/>
            <a:ext cx="12192000" cy="8124825"/>
          </a:xfrm>
          <a:prstGeom prst="rect">
            <a:avLst/>
          </a:prstGeom>
        </p:spPr>
      </p:pic>
      <p:grpSp>
        <p:nvGrpSpPr>
          <p:cNvPr id="3" name="Group 3"/>
          <p:cNvGrpSpPr/>
          <p:nvPr/>
        </p:nvGrpSpPr>
        <p:grpSpPr>
          <a:xfrm>
            <a:off x="-801911" y="-507843"/>
            <a:ext cx="4436225" cy="4436227"/>
            <a:chOff x="0" y="0"/>
            <a:chExt cx="5123170" cy="5123171"/>
          </a:xfrm>
        </p:grpSpPr>
        <p:sp>
          <p:nvSpPr>
            <p:cNvPr id="4" name="Freeform 4"/>
            <p:cNvSpPr/>
            <p:nvPr/>
          </p:nvSpPr>
          <p:spPr>
            <a:xfrm>
              <a:off x="6350" y="6350"/>
              <a:ext cx="5110480" cy="5110480"/>
            </a:xfrm>
            <a:custGeom>
              <a:avLst/>
              <a:gdLst/>
              <a:ahLst/>
              <a:cxnLst/>
              <a:rect l="l" t="t" r="r" b="b"/>
              <a:pathLst>
                <a:path w="5110480" h="5110480">
                  <a:moveTo>
                    <a:pt x="0" y="2555240"/>
                  </a:moveTo>
                  <a:cubicBezTo>
                    <a:pt x="0" y="1144016"/>
                    <a:pt x="1144016" y="0"/>
                    <a:pt x="2555240" y="0"/>
                  </a:cubicBezTo>
                  <a:cubicBezTo>
                    <a:pt x="3966464" y="0"/>
                    <a:pt x="5110480" y="1144016"/>
                    <a:pt x="5110480" y="2555240"/>
                  </a:cubicBezTo>
                  <a:cubicBezTo>
                    <a:pt x="5110480" y="3966464"/>
                    <a:pt x="3966464" y="5110480"/>
                    <a:pt x="2555240" y="5110480"/>
                  </a:cubicBezTo>
                  <a:cubicBezTo>
                    <a:pt x="1144016" y="5110480"/>
                    <a:pt x="0" y="3966464"/>
                    <a:pt x="0" y="2555240"/>
                  </a:cubicBezTo>
                  <a:close/>
                </a:path>
              </a:pathLst>
            </a:custGeom>
            <a:solidFill>
              <a:srgbClr val="BB1F1B"/>
            </a:solidFill>
          </p:spPr>
          <p:txBody>
            <a:bodyPr/>
            <a:lstStyle/>
            <a:p>
              <a:pPr defTabSz="609630"/>
              <a:endParaRPr lang="it-IT" sz="1200">
                <a:solidFill>
                  <a:prstClr val="black"/>
                </a:solidFill>
                <a:latin typeface="Calibri"/>
              </a:endParaRPr>
            </a:p>
          </p:txBody>
        </p:sp>
      </p:grpSp>
      <p:sp>
        <p:nvSpPr>
          <p:cNvPr id="6" name="TextBox 6"/>
          <p:cNvSpPr txBox="1"/>
          <p:nvPr/>
        </p:nvSpPr>
        <p:spPr>
          <a:xfrm>
            <a:off x="298342" y="1278197"/>
            <a:ext cx="2565797" cy="1006301"/>
          </a:xfrm>
          <a:prstGeom prst="rect">
            <a:avLst/>
          </a:prstGeom>
        </p:spPr>
        <p:txBody>
          <a:bodyPr lIns="0" tIns="0" rIns="0" bIns="0" rtlCol="0" anchor="t">
            <a:spAutoFit/>
          </a:bodyPr>
          <a:lstStyle/>
          <a:p>
            <a:pPr algn="ctr" defTabSz="609630">
              <a:lnSpc>
                <a:spcPts val="8587"/>
              </a:lnSpc>
            </a:pPr>
            <a:r>
              <a:rPr lang="en-US" sz="6134" b="1">
                <a:solidFill>
                  <a:srgbClr val="FFFFFF"/>
                </a:solidFill>
                <a:latin typeface="Montserrat Bold"/>
                <a:ea typeface="Montserrat Bold"/>
                <a:cs typeface="Montserrat Bold"/>
                <a:sym typeface="Montserrat Bold"/>
              </a:rPr>
              <a:t>Grazie</a:t>
            </a:r>
          </a:p>
        </p:txBody>
      </p:sp>
      <p:pic>
        <p:nvPicPr>
          <p:cNvPr id="7" name="Immagine 6">
            <a:extLst>
              <a:ext uri="{FF2B5EF4-FFF2-40B4-BE49-F238E27FC236}">
                <a16:creationId xmlns:a16="http://schemas.microsoft.com/office/drawing/2014/main" id="{EDA95DB6-AC98-6391-7740-41BA5654A9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61600" y="5765800"/>
            <a:ext cx="1678178" cy="82490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AF2D6-DA7A-C9C2-E2D0-2AA10A836E2D}"/>
            </a:ext>
          </a:extLst>
        </p:cNvPr>
        <p:cNvGrpSpPr/>
        <p:nvPr/>
      </p:nvGrpSpPr>
      <p:grpSpPr>
        <a:xfrm>
          <a:off x="0" y="0"/>
          <a:ext cx="0" cy="0"/>
          <a:chOff x="0" y="0"/>
          <a:chExt cx="0" cy="0"/>
        </a:xfrm>
      </p:grpSpPr>
      <p:pic>
        <p:nvPicPr>
          <p:cNvPr id="47" name="Segnaposto immagine 46" descr="Persone che discutono">
            <a:extLst>
              <a:ext uri="{FF2B5EF4-FFF2-40B4-BE49-F238E27FC236}">
                <a16:creationId xmlns:a16="http://schemas.microsoft.com/office/drawing/2014/main" id="{2AB9B107-BE1F-A6FF-FF4F-B935E415650B}"/>
              </a:ext>
            </a:extLst>
          </p:cNvPr>
          <p:cNvPicPr>
            <a:picLocks noGrp="1" noChangeAspect="1"/>
          </p:cNvPicPr>
          <p:nvPr>
            <p:ph type="pic" sz="quarter" idx="22"/>
          </p:nvPr>
        </p:nvPicPr>
        <p:blipFill>
          <a:blip r:embed="rId3">
            <a:extLst>
              <a:ext uri="{28A0092B-C50C-407E-A947-70E740481C1C}">
                <a14:useLocalDpi xmlns:a14="http://schemas.microsoft.com/office/drawing/2010/main" val="0"/>
              </a:ext>
            </a:extLst>
          </a:blip>
          <a:stretch>
            <a:fillRect/>
          </a:stretch>
        </p:blipFill>
        <p:spPr>
          <a:xfrm>
            <a:off x="0" y="1350"/>
            <a:ext cx="12189599" cy="6856649"/>
          </a:xfrm>
        </p:spPr>
      </p:pic>
      <p:sp>
        <p:nvSpPr>
          <p:cNvPr id="35" name="oggetto 3" descr="Rettangolo blu">
            <a:extLst>
              <a:ext uri="{FF2B5EF4-FFF2-40B4-BE49-F238E27FC236}">
                <a16:creationId xmlns:a16="http://schemas.microsoft.com/office/drawing/2014/main" id="{C1AB72C5-84B0-D5AE-643E-555740EB76DE}"/>
              </a:ext>
            </a:extLst>
          </p:cNvPr>
          <p:cNvSpPr/>
          <p:nvPr/>
        </p:nvSpPr>
        <p:spPr>
          <a:xfrm>
            <a:off x="3600" y="0"/>
            <a:ext cx="12188400"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alpha val="69999"/>
            </a:schemeClr>
          </a:solidFill>
        </p:spPr>
        <p:txBody>
          <a:bodyPr wrap="square" lIns="0" tIns="0" rIns="0" bIns="0" rtlCol="0"/>
          <a:lstStyle/>
          <a:p>
            <a:pPr rtl="0"/>
            <a:endParaRPr lang="it-IT" dirty="0"/>
          </a:p>
        </p:txBody>
      </p:sp>
      <p:sp>
        <p:nvSpPr>
          <p:cNvPr id="48" name="Ovale 47" descr="Ovale beige">
            <a:extLst>
              <a:ext uri="{FF2B5EF4-FFF2-40B4-BE49-F238E27FC236}">
                <a16:creationId xmlns:a16="http://schemas.microsoft.com/office/drawing/2014/main" id="{C5BD219F-CFE7-ECC8-A208-F93F445FDA52}"/>
              </a:ext>
            </a:extLst>
          </p:cNvPr>
          <p:cNvSpPr/>
          <p:nvPr/>
        </p:nvSpPr>
        <p:spPr>
          <a:xfrm>
            <a:off x="11562237" y="6227432"/>
            <a:ext cx="266400" cy="26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26" name="Rettangolo 25" descr="Rettangolo blu">
            <a:extLst>
              <a:ext uri="{FF2B5EF4-FFF2-40B4-BE49-F238E27FC236}">
                <a16:creationId xmlns:a16="http://schemas.microsoft.com/office/drawing/2014/main" id="{5B91F58A-B36E-284D-21C9-D75ABF9C473B}"/>
              </a:ext>
            </a:extLst>
          </p:cNvPr>
          <p:cNvSpPr/>
          <p:nvPr/>
        </p:nvSpPr>
        <p:spPr>
          <a:xfrm>
            <a:off x="0" y="2770632"/>
            <a:ext cx="12192000" cy="13167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3" name="Segnaposto numero diapositiva 2">
            <a:extLst>
              <a:ext uri="{FF2B5EF4-FFF2-40B4-BE49-F238E27FC236}">
                <a16:creationId xmlns:a16="http://schemas.microsoft.com/office/drawing/2014/main" id="{FD6B2313-EC51-2725-2350-A0B7D1D60744}"/>
              </a:ext>
            </a:extLst>
          </p:cNvPr>
          <p:cNvSpPr>
            <a:spLocks noGrp="1"/>
          </p:cNvSpPr>
          <p:nvPr>
            <p:ph type="sldNum" sz="quarter" idx="12"/>
          </p:nvPr>
        </p:nvSpPr>
        <p:spPr/>
        <p:txBody>
          <a:bodyPr rtlCol="0"/>
          <a:lstStyle/>
          <a:p>
            <a:pPr rtl="0"/>
            <a:fld id="{82EE24B5-652C-4DB5-B7C3-B5BBEC1280B1}" type="slidenum">
              <a:rPr lang="it-IT" sz="1000" smtClean="0"/>
              <a:t>26</a:t>
            </a:fld>
            <a:endParaRPr lang="it-IT" sz="1000" dirty="0"/>
          </a:p>
        </p:txBody>
      </p:sp>
      <p:sp>
        <p:nvSpPr>
          <p:cNvPr id="43" name="Segnaposto testo 42">
            <a:extLst>
              <a:ext uri="{FF2B5EF4-FFF2-40B4-BE49-F238E27FC236}">
                <a16:creationId xmlns:a16="http://schemas.microsoft.com/office/drawing/2014/main" id="{2E503FCB-E7F3-3738-32D2-33669EC6A8A8}"/>
              </a:ext>
            </a:extLst>
          </p:cNvPr>
          <p:cNvSpPr>
            <a:spLocks noGrp="1"/>
          </p:cNvSpPr>
          <p:nvPr>
            <p:ph type="body" sz="quarter" idx="20"/>
          </p:nvPr>
        </p:nvSpPr>
        <p:spPr bwMode="white">
          <a:xfrm>
            <a:off x="1256673" y="5529658"/>
            <a:ext cx="2700338" cy="738187"/>
          </a:xfrm>
        </p:spPr>
        <p:txBody>
          <a:bodyPr rtlCol="0">
            <a:normAutofit/>
          </a:bodyPr>
          <a:lstStyle/>
          <a:p>
            <a:pPr rtl="0">
              <a:lnSpc>
                <a:spcPct val="100000"/>
              </a:lnSpc>
              <a:spcBef>
                <a:spcPts val="0"/>
              </a:spcBef>
            </a:pPr>
            <a:r>
              <a:rPr lang="it-IT" dirty="0"/>
              <a:t>Avv. Giorgio Grasso</a:t>
            </a:r>
          </a:p>
          <a:p>
            <a:pPr rtl="0">
              <a:lnSpc>
                <a:spcPct val="100000"/>
              </a:lnSpc>
              <a:spcBef>
                <a:spcPts val="0"/>
              </a:spcBef>
            </a:pPr>
            <a:r>
              <a:rPr lang="it-IT" sz="1600" i="1" dirty="0">
                <a:solidFill>
                  <a:schemeClr val="bg2"/>
                </a:solidFill>
                <a:latin typeface="+mn-lt"/>
              </a:rPr>
              <a:t>BTG Legal</a:t>
            </a:r>
          </a:p>
        </p:txBody>
      </p:sp>
      <p:sp>
        <p:nvSpPr>
          <p:cNvPr id="29" name="Ovale 28" descr="Cerchio beige">
            <a:extLst>
              <a:ext uri="{FF2B5EF4-FFF2-40B4-BE49-F238E27FC236}">
                <a16:creationId xmlns:a16="http://schemas.microsoft.com/office/drawing/2014/main" id="{05D48ACA-CC2B-6798-EFB8-4010BE157561}"/>
              </a:ext>
            </a:extLst>
          </p:cNvPr>
          <p:cNvSpPr/>
          <p:nvPr/>
        </p:nvSpPr>
        <p:spPr>
          <a:xfrm>
            <a:off x="622594" y="1445400"/>
            <a:ext cx="3968496" cy="3967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pic>
        <p:nvPicPr>
          <p:cNvPr id="57" name="Segnaposto immagine 56">
            <a:extLst>
              <a:ext uri="{FF2B5EF4-FFF2-40B4-BE49-F238E27FC236}">
                <a16:creationId xmlns:a16="http://schemas.microsoft.com/office/drawing/2014/main" id="{50DC42B9-8E7F-E69C-5FAC-0312EDC33C2A}"/>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a:stretch/>
        </p:blipFill>
        <p:spPr>
          <a:xfrm>
            <a:off x="1098082" y="1920240"/>
            <a:ext cx="3017520" cy="3017520"/>
          </a:xfrm>
        </p:spPr>
      </p:pic>
      <p:sp>
        <p:nvSpPr>
          <p:cNvPr id="16" name="Segnaposto testo 42">
            <a:extLst>
              <a:ext uri="{FF2B5EF4-FFF2-40B4-BE49-F238E27FC236}">
                <a16:creationId xmlns:a16="http://schemas.microsoft.com/office/drawing/2014/main" id="{857B84A4-408A-7B1B-73C5-E7A4AE6517FF}"/>
              </a:ext>
            </a:extLst>
          </p:cNvPr>
          <p:cNvSpPr txBox="1">
            <a:spLocks/>
          </p:cNvSpPr>
          <p:nvPr/>
        </p:nvSpPr>
        <p:spPr bwMode="white">
          <a:xfrm>
            <a:off x="5731013" y="3059906"/>
            <a:ext cx="5831224" cy="738187"/>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lumMod val="9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0"/>
              </a:spcBef>
            </a:pPr>
            <a:r>
              <a:rPr lang="it-IT" sz="2400" i="1" dirty="0"/>
              <a:t>D&amp;O: l'impatto delle recenti normative (codice della crisi d'impresa, GDPR, DORA; NIS2)</a:t>
            </a:r>
          </a:p>
        </p:txBody>
      </p:sp>
    </p:spTree>
    <p:extLst>
      <p:ext uri="{BB962C8B-B14F-4D97-AF65-F5344CB8AC3E}">
        <p14:creationId xmlns:p14="http://schemas.microsoft.com/office/powerpoint/2010/main" val="725411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257" y="185396"/>
            <a:ext cx="8418625" cy="1384259"/>
          </a:xfrm>
        </p:spPr>
        <p:txBody>
          <a:bodyPr>
            <a:noAutofit/>
          </a:bodyPr>
          <a:lstStyle/>
          <a:p>
            <a:pPr>
              <a:lnSpc>
                <a:spcPts val="3000"/>
              </a:lnSpc>
              <a:spcBef>
                <a:spcPts val="1800"/>
              </a:spcBef>
            </a:pPr>
            <a:r>
              <a:rPr lang="it-IT" sz="3000" b="1" i="1" cap="small" dirty="0">
                <a:solidFill>
                  <a:srgbClr val="C00000"/>
                </a:solidFill>
              </a:rPr>
              <a:t>Gli impatti di nuove normative (Codice della Crisi, GDPR, DORA, NIS2) sulla responsabilità dei D&amp;O</a:t>
            </a:r>
          </a:p>
        </p:txBody>
      </p:sp>
      <p:pic>
        <p:nvPicPr>
          <p:cNvPr id="3" name="Immagine 2">
            <a:extLst>
              <a:ext uri="{FF2B5EF4-FFF2-40B4-BE49-F238E27FC236}">
                <a16:creationId xmlns:a16="http://schemas.microsoft.com/office/drawing/2014/main" id="{23747F11-7222-4599-A02C-D9358A990877}"/>
              </a:ext>
            </a:extLst>
          </p:cNvPr>
          <p:cNvPicPr>
            <a:picLocks noChangeAspect="1"/>
          </p:cNvPicPr>
          <p:nvPr/>
        </p:nvPicPr>
        <p:blipFill>
          <a:blip r:embed="rId2"/>
          <a:stretch>
            <a:fillRect/>
          </a:stretch>
        </p:blipFill>
        <p:spPr>
          <a:xfrm>
            <a:off x="117975" y="1409109"/>
            <a:ext cx="8294301" cy="5337491"/>
          </a:xfrm>
          <a:prstGeom prst="rect">
            <a:avLst/>
          </a:prstGeom>
        </p:spPr>
      </p:pic>
      <p:pic>
        <p:nvPicPr>
          <p:cNvPr id="4" name="Immagine 3">
            <a:extLst>
              <a:ext uri="{FF2B5EF4-FFF2-40B4-BE49-F238E27FC236}">
                <a16:creationId xmlns:a16="http://schemas.microsoft.com/office/drawing/2014/main" id="{396C2B9D-F324-4811-9428-5C640DCF68FE}"/>
              </a:ext>
            </a:extLst>
          </p:cNvPr>
          <p:cNvPicPr>
            <a:picLocks noChangeAspect="1"/>
          </p:cNvPicPr>
          <p:nvPr/>
        </p:nvPicPr>
        <p:blipFill>
          <a:blip r:embed="rId3"/>
          <a:stretch>
            <a:fillRect/>
          </a:stretch>
        </p:blipFill>
        <p:spPr>
          <a:xfrm>
            <a:off x="8501917" y="5524129"/>
            <a:ext cx="3072860" cy="724401"/>
          </a:xfrm>
          <a:prstGeom prst="rect">
            <a:avLst/>
          </a:prstGeom>
        </p:spPr>
      </p:pic>
      <p:sp>
        <p:nvSpPr>
          <p:cNvPr id="5" name="Rettangolo 4">
            <a:extLst>
              <a:ext uri="{FF2B5EF4-FFF2-40B4-BE49-F238E27FC236}">
                <a16:creationId xmlns:a16="http://schemas.microsoft.com/office/drawing/2014/main" id="{1768733B-3AC4-4F9A-88FA-9F9C18E7F218}"/>
              </a:ext>
            </a:extLst>
          </p:cNvPr>
          <p:cNvSpPr/>
          <p:nvPr/>
        </p:nvSpPr>
        <p:spPr>
          <a:xfrm>
            <a:off x="8474191" y="4540541"/>
            <a:ext cx="3192025"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small" spc="0" normalizeH="0" baseline="0" noProof="0" dirty="0">
                <a:ln>
                  <a:noFill/>
                </a:ln>
                <a:solidFill>
                  <a:srgbClr val="C00000"/>
                </a:solidFill>
                <a:effectLst/>
                <a:uLnTx/>
                <a:uFillTx/>
                <a:latin typeface="Calibri Light" panose="020F0302020204030204"/>
                <a:ea typeface="+mn-ea"/>
                <a:cs typeface="+mn-cs"/>
              </a:rPr>
              <a:t>Avv. Giorgio Grasso, PhD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1" i="0" u="none" strike="noStrike" kern="1200" cap="small" spc="0" normalizeH="0" baseline="0" noProof="0" dirty="0">
                <a:ln>
                  <a:noFill/>
                </a:ln>
                <a:solidFill>
                  <a:srgbClr val="C00000"/>
                </a:solidFill>
                <a:effectLst/>
                <a:uLnTx/>
                <a:uFillTx/>
                <a:latin typeface="Calibri Light" panose="020F0302020204030204"/>
                <a:ea typeface="+mn-ea"/>
                <a:cs typeface="+mn-cs"/>
              </a:rPr>
              <a:t>Senior partner</a:t>
            </a:r>
          </a:p>
        </p:txBody>
      </p:sp>
      <p:sp>
        <p:nvSpPr>
          <p:cNvPr id="7" name="Rettangolo 6">
            <a:extLst>
              <a:ext uri="{FF2B5EF4-FFF2-40B4-BE49-F238E27FC236}">
                <a16:creationId xmlns:a16="http://schemas.microsoft.com/office/drawing/2014/main" id="{B298621B-5651-40C8-8C43-BFE887FECA3E}"/>
              </a:ext>
            </a:extLst>
          </p:cNvPr>
          <p:cNvSpPr/>
          <p:nvPr/>
        </p:nvSpPr>
        <p:spPr>
          <a:xfrm>
            <a:off x="8769523" y="185396"/>
            <a:ext cx="3329373" cy="461665"/>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it-IT" sz="2400" b="1" i="1" u="none" strike="noStrike" kern="1200" cap="small" spc="0" normalizeH="0" baseline="0" noProof="0" dirty="0">
                <a:ln>
                  <a:noFill/>
                </a:ln>
                <a:solidFill>
                  <a:srgbClr val="C00000"/>
                </a:solidFill>
                <a:effectLst>
                  <a:outerShdw blurRad="38100" dist="38100" dir="2700000" algn="tl">
                    <a:srgbClr val="000000">
                      <a:alpha val="43137"/>
                    </a:srgbClr>
                  </a:outerShdw>
                </a:effectLst>
                <a:uLnTx/>
                <a:uFillTx/>
                <a:latin typeface="Calibri" panose="020F0502020204030204"/>
                <a:ea typeface="+mn-ea"/>
                <a:cs typeface="+mn-cs"/>
              </a:rPr>
              <a:t>Livorno, 29 ottobre 2025</a:t>
            </a:r>
          </a:p>
        </p:txBody>
      </p:sp>
    </p:spTree>
    <p:extLst>
      <p:ext uri="{BB962C8B-B14F-4D97-AF65-F5344CB8AC3E}">
        <p14:creationId xmlns:p14="http://schemas.microsoft.com/office/powerpoint/2010/main" val="159135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E2083974-6AC8-4F79-B938-89C1C6ACAD9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9750852" y="6756"/>
            <a:ext cx="2441148" cy="582609"/>
          </a:xfrm>
          <a:prstGeom prst="rect">
            <a:avLst/>
          </a:prstGeom>
        </p:spPr>
      </p:pic>
      <p:sp>
        <p:nvSpPr>
          <p:cNvPr id="2" name="Rettangolo 1">
            <a:extLst>
              <a:ext uri="{FF2B5EF4-FFF2-40B4-BE49-F238E27FC236}">
                <a16:creationId xmlns:a16="http://schemas.microsoft.com/office/drawing/2014/main" id="{C86702C1-7E96-4727-BA19-F629EB5330F8}"/>
              </a:ext>
            </a:extLst>
          </p:cNvPr>
          <p:cNvSpPr/>
          <p:nvPr/>
        </p:nvSpPr>
        <p:spPr>
          <a:xfrm>
            <a:off x="314035" y="298060"/>
            <a:ext cx="10021455"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000" b="1" i="0" u="none" strike="noStrike" kern="1200" cap="none" spc="0" normalizeH="0" baseline="0" noProof="0" dirty="0">
                <a:ln>
                  <a:noFill/>
                </a:ln>
                <a:solidFill>
                  <a:srgbClr val="4472C4"/>
                </a:solidFill>
                <a:effectLst/>
                <a:uLnTx/>
                <a:uFillTx/>
                <a:latin typeface="Calibri Light" panose="020F0302020204030204"/>
                <a:ea typeface="+mn-ea"/>
                <a:cs typeface="+mn-cs"/>
              </a:rPr>
              <a:t>D&amp;O : L’impatto delle recenti normative (codice della crisi d’impresa, GDPR, DORA, NIS2)</a:t>
            </a:r>
          </a:p>
        </p:txBody>
      </p:sp>
      <p:sp>
        <p:nvSpPr>
          <p:cNvPr id="4" name="Content Placeholder 2">
            <a:extLst>
              <a:ext uri="{FF2B5EF4-FFF2-40B4-BE49-F238E27FC236}">
                <a16:creationId xmlns:a16="http://schemas.microsoft.com/office/drawing/2014/main" id="{AEA43AF0-10CC-4870-9E0C-9501A98C04C3}"/>
              </a:ext>
            </a:extLst>
          </p:cNvPr>
          <p:cNvSpPr txBox="1">
            <a:spLocks/>
          </p:cNvSpPr>
          <p:nvPr/>
        </p:nvSpPr>
        <p:spPr>
          <a:xfrm>
            <a:off x="81481" y="1799999"/>
            <a:ext cx="12004895" cy="488145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it-IT" sz="2800" b="1" i="0" u="none" strike="noStrike" kern="1200" cap="none" spc="0" normalizeH="0" baseline="0" noProof="0" dirty="0">
                <a:ln>
                  <a:noFill/>
                </a:ln>
                <a:solidFill>
                  <a:srgbClr val="4472C4"/>
                </a:solidFill>
                <a:effectLst/>
                <a:uLnTx/>
                <a:uFillTx/>
                <a:latin typeface="Calibri" panose="020F0502020204030204"/>
                <a:ea typeface="+mn-ea"/>
                <a:cs typeface="+mn-cs"/>
              </a:rPr>
              <a:t>Trend Internazionale </a:t>
            </a:r>
            <a:r>
              <a:rPr kumimoji="0" lang="it-IT" sz="28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 </a:t>
            </a:r>
            <a:r>
              <a:rPr kumimoji="0" lang="it-IT"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nuove regole: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it-IT"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Governo societario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it-IT"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Governo del mercato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it-IT"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GDPR - DORA - NIS2</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it-IT"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ESG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it-IT" sz="2800" b="1"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it-IT" sz="2800" b="1" i="0" u="none" strike="noStrike" kern="1200" cap="none" spc="0" normalizeH="0" baseline="0" noProof="0" dirty="0">
                <a:ln>
                  <a:noFill/>
                </a:ln>
                <a:solidFill>
                  <a:srgbClr val="4472C4"/>
                </a:solidFill>
                <a:effectLst/>
                <a:uLnTx/>
                <a:uFillTx/>
                <a:latin typeface="Calibri" panose="020F0502020204030204"/>
                <a:ea typeface="+mn-ea"/>
                <a:cs typeface="+mn-cs"/>
              </a:rPr>
              <a:t>Obiettivi dichiarati:</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it-IT"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Trasparenza dell’amministrazione societaria e contabile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it-IT"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Tutela del risparmio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it-IT" sz="2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Efficienza del mercato e sicurezza</a:t>
            </a:r>
          </a:p>
        </p:txBody>
      </p:sp>
    </p:spTree>
    <p:extLst>
      <p:ext uri="{BB962C8B-B14F-4D97-AF65-F5344CB8AC3E}">
        <p14:creationId xmlns:p14="http://schemas.microsoft.com/office/powerpoint/2010/main" val="26354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Effect transition="in" filter="fade">
                                      <p:cBhvr>
                                        <p:cTn id="24" dur="500"/>
                                        <p:tgtEl>
                                          <p:spTgt spid="4">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fade">
                                      <p:cBhvr>
                                        <p:cTn id="27" dur="500"/>
                                        <p:tgtEl>
                                          <p:spTgt spid="4">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8" end="8"/>
                                            </p:txEl>
                                          </p:spTgt>
                                        </p:tgtEl>
                                        <p:attrNameLst>
                                          <p:attrName>style.visibility</p:attrName>
                                        </p:attrNameLst>
                                      </p:cBhvr>
                                      <p:to>
                                        <p:strVal val="visible"/>
                                      </p:to>
                                    </p:set>
                                    <p:animEffect transition="in" filter="fade">
                                      <p:cBhvr>
                                        <p:cTn id="30" dur="500"/>
                                        <p:tgtEl>
                                          <p:spTgt spid="4">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4">
                                            <p:txEl>
                                              <p:pRg st="9" end="9"/>
                                            </p:txEl>
                                          </p:spTgt>
                                        </p:tgtEl>
                                        <p:attrNameLst>
                                          <p:attrName>style.visibility</p:attrName>
                                        </p:attrNameLst>
                                      </p:cBhvr>
                                      <p:to>
                                        <p:strVal val="visible"/>
                                      </p:to>
                                    </p:set>
                                    <p:animEffect transition="in" filter="fade">
                                      <p:cBhvr>
                                        <p:cTn id="33"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349" y="476981"/>
            <a:ext cx="11280000" cy="720000"/>
          </a:xfrm>
        </p:spPr>
        <p:txBody>
          <a:bodyPr>
            <a:noAutofit/>
          </a:bodyPr>
          <a:lstStyle/>
          <a:p>
            <a:r>
              <a:rPr lang="it-IT" sz="4000" b="1" dirty="0">
                <a:solidFill>
                  <a:schemeClr val="accent1"/>
                </a:solidFill>
              </a:rPr>
              <a:t>Perimetro</a:t>
            </a:r>
            <a:r>
              <a:rPr lang="en-US" sz="4000" b="1" dirty="0">
                <a:solidFill>
                  <a:schemeClr val="accent1"/>
                </a:solidFill>
              </a:rPr>
              <a:t> </a:t>
            </a:r>
            <a:r>
              <a:rPr lang="it-IT" sz="4000" b="1" dirty="0">
                <a:solidFill>
                  <a:schemeClr val="accent1"/>
                </a:solidFill>
              </a:rPr>
              <a:t>giuridico</a:t>
            </a:r>
            <a:r>
              <a:rPr lang="en-US" sz="4000" b="1" dirty="0">
                <a:solidFill>
                  <a:schemeClr val="accent1"/>
                </a:solidFill>
              </a:rPr>
              <a:t> </a:t>
            </a:r>
            <a:r>
              <a:rPr lang="it-IT" sz="4000" b="1" dirty="0">
                <a:solidFill>
                  <a:schemeClr val="accent1"/>
                </a:solidFill>
              </a:rPr>
              <a:t>della</a:t>
            </a:r>
            <a:r>
              <a:rPr lang="en-US" sz="4000" b="1" dirty="0">
                <a:solidFill>
                  <a:schemeClr val="accent1"/>
                </a:solidFill>
              </a:rPr>
              <a:t> </a:t>
            </a:r>
            <a:r>
              <a:rPr lang="it-IT" sz="4000" b="1" dirty="0">
                <a:solidFill>
                  <a:schemeClr val="accent1"/>
                </a:solidFill>
              </a:rPr>
              <a:t>copertura</a:t>
            </a:r>
            <a:br>
              <a:rPr lang="en-GB" b="1" dirty="0">
                <a:solidFill>
                  <a:schemeClr val="accent1"/>
                </a:solidFill>
              </a:rPr>
            </a:br>
            <a:endParaRPr lang="en-GB" b="1" dirty="0">
              <a:solidFill>
                <a:schemeClr val="accent1"/>
              </a:solidFill>
            </a:endParaRPr>
          </a:p>
        </p:txBody>
      </p:sp>
      <p:sp>
        <p:nvSpPr>
          <p:cNvPr id="3" name="Content Placeholder 2"/>
          <p:cNvSpPr>
            <a:spLocks noGrp="1"/>
          </p:cNvSpPr>
          <p:nvPr>
            <p:ph sz="quarter" idx="11"/>
          </p:nvPr>
        </p:nvSpPr>
        <p:spPr>
          <a:xfrm>
            <a:off x="236939" y="1686381"/>
            <a:ext cx="7897084" cy="3931115"/>
          </a:xfrm>
        </p:spPr>
        <p:txBody>
          <a:bodyPr>
            <a:noAutofit/>
          </a:bodyPr>
          <a:lstStyle/>
          <a:p>
            <a:pPr algn="just"/>
            <a:r>
              <a:rPr lang="it-IT" sz="3000" dirty="0"/>
              <a:t>Le azioni di responsabilità sociale (ad es. a seguito del cambio di azionista di maggioranza);</a:t>
            </a:r>
          </a:p>
          <a:p>
            <a:pPr algn="just"/>
            <a:r>
              <a:rPr lang="it-IT" sz="3000" dirty="0"/>
              <a:t>Le azioni di responsabilità dei creditori sociali (ad es. in caso di incapienza patrimoniale);</a:t>
            </a:r>
          </a:p>
          <a:p>
            <a:pPr algn="just"/>
            <a:r>
              <a:rPr lang="it-IT" sz="3000" dirty="0"/>
              <a:t>Le azioni individuali del socio o del terzo danneggiato individualmente da atti degli amministratori; </a:t>
            </a:r>
          </a:p>
          <a:p>
            <a:pPr algn="just"/>
            <a:r>
              <a:rPr lang="it-IT" sz="3000" dirty="0"/>
              <a:t>Le azioni contro la società (ad es. violazione di norme tributarie; violazione di norme sulla sicurezza nel luogo di lavoro).</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5101" y="1997261"/>
            <a:ext cx="3798409" cy="3048296"/>
          </a:xfrm>
          <a:prstGeom prst="rect">
            <a:avLst/>
          </a:prstGeom>
        </p:spPr>
      </p:pic>
      <p:pic>
        <p:nvPicPr>
          <p:cNvPr id="5" name="Immagine 4">
            <a:extLst>
              <a:ext uri="{FF2B5EF4-FFF2-40B4-BE49-F238E27FC236}">
                <a16:creationId xmlns:a16="http://schemas.microsoft.com/office/drawing/2014/main" id="{837BEF82-5C9D-4ECA-AFB6-8CC7E6EB3A9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127226" y="43377"/>
            <a:ext cx="2015612" cy="259197"/>
          </a:xfrm>
          <a:prstGeom prst="rect">
            <a:avLst/>
          </a:prstGeom>
        </p:spPr>
      </p:pic>
    </p:spTree>
    <p:extLst>
      <p:ext uri="{BB962C8B-B14F-4D97-AF65-F5344CB8AC3E}">
        <p14:creationId xmlns:p14="http://schemas.microsoft.com/office/powerpoint/2010/main" val="144029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7BF97-54FE-0316-C12B-8D7F505A946D}"/>
            </a:ext>
          </a:extLst>
        </p:cNvPr>
        <p:cNvGrpSpPr/>
        <p:nvPr/>
      </p:nvGrpSpPr>
      <p:grpSpPr>
        <a:xfrm>
          <a:off x="0" y="0"/>
          <a:ext cx="0" cy="0"/>
          <a:chOff x="0" y="0"/>
          <a:chExt cx="0" cy="0"/>
        </a:xfrm>
      </p:grpSpPr>
      <p:pic>
        <p:nvPicPr>
          <p:cNvPr id="21" name="Segnaposto immagine 20" descr="Due persone che si stringono la mano">
            <a:extLst>
              <a:ext uri="{FF2B5EF4-FFF2-40B4-BE49-F238E27FC236}">
                <a16:creationId xmlns:a16="http://schemas.microsoft.com/office/drawing/2014/main" id="{C3110DE1-972B-A797-D93E-95B36ACEEE7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22" name="oggetto 3" descr="Rettangolo blu">
            <a:extLst>
              <a:ext uri="{FF2B5EF4-FFF2-40B4-BE49-F238E27FC236}">
                <a16:creationId xmlns:a16="http://schemas.microsoft.com/office/drawing/2014/main" id="{3123AE5A-8830-A5D7-238C-05F4DA0CD3B9}"/>
              </a:ext>
            </a:extLst>
          </p:cNvPr>
          <p:cNvSpPr/>
          <p:nvPr/>
        </p:nvSpPr>
        <p:spPr>
          <a:xfrm>
            <a:off x="0" y="0"/>
            <a:ext cx="12189600"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alpha val="69999"/>
            </a:schemeClr>
          </a:solidFill>
        </p:spPr>
        <p:txBody>
          <a:bodyPr wrap="square" lIns="0" tIns="0" rIns="0" bIns="0" rtlCol="0"/>
          <a:lstStyle/>
          <a:p>
            <a:pPr rtl="0"/>
            <a:endParaRPr lang="it-IT" dirty="0"/>
          </a:p>
        </p:txBody>
      </p:sp>
      <p:sp>
        <p:nvSpPr>
          <p:cNvPr id="23" name="Ovale 22" descr="Ovale beige">
            <a:extLst>
              <a:ext uri="{FF2B5EF4-FFF2-40B4-BE49-F238E27FC236}">
                <a16:creationId xmlns:a16="http://schemas.microsoft.com/office/drawing/2014/main" id="{4E422C6C-7F76-CCEF-4C47-5C8F0A87FA3D}"/>
              </a:ext>
            </a:extLst>
          </p:cNvPr>
          <p:cNvSpPr/>
          <p:nvPr/>
        </p:nvSpPr>
        <p:spPr>
          <a:xfrm>
            <a:off x="11562237" y="6227432"/>
            <a:ext cx="266400" cy="26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10" name="Segnaposto contenuto 9">
            <a:extLst>
              <a:ext uri="{FF2B5EF4-FFF2-40B4-BE49-F238E27FC236}">
                <a16:creationId xmlns:a16="http://schemas.microsoft.com/office/drawing/2014/main" id="{705681B9-D259-175F-7AD5-30969B5030FB}"/>
              </a:ext>
            </a:extLst>
          </p:cNvPr>
          <p:cNvSpPr>
            <a:spLocks noGrp="1"/>
          </p:cNvSpPr>
          <p:nvPr>
            <p:ph sz="half" idx="15"/>
          </p:nvPr>
        </p:nvSpPr>
        <p:spPr bwMode="white">
          <a:xfrm>
            <a:off x="8479503" y="1690689"/>
            <a:ext cx="2983732" cy="2005412"/>
          </a:xfrm>
        </p:spPr>
        <p:txBody>
          <a:bodyPr rtlCol="0">
            <a:noAutofit/>
          </a:bodyPr>
          <a:lstStyle/>
          <a:p>
            <a:pPr marL="12700" rtl="0">
              <a:lnSpc>
                <a:spcPct val="120000"/>
              </a:lnSpc>
              <a:spcBef>
                <a:spcPts val="100"/>
              </a:spcBef>
            </a:pPr>
            <a:r>
              <a:rPr lang="it-IT" sz="1800" b="1" dirty="0">
                <a:solidFill>
                  <a:schemeClr val="bg1"/>
                </a:solidFill>
              </a:rPr>
              <a:t>Enrico Pappalardo</a:t>
            </a:r>
          </a:p>
          <a:p>
            <a:pPr marR="5080">
              <a:lnSpc>
                <a:spcPct val="100000"/>
              </a:lnSpc>
              <a:spcBef>
                <a:spcPts val="600"/>
              </a:spcBef>
            </a:pPr>
            <a:r>
              <a:rPr lang="it-IT" sz="1400" i="1" spc="-15" dirty="0">
                <a:solidFill>
                  <a:schemeClr val="bg2">
                    <a:lumMod val="20000"/>
                    <a:lumOff val="80000"/>
                  </a:schemeClr>
                </a:solidFill>
                <a:cs typeface="Arial"/>
              </a:rPr>
              <a:t>Analysis for Business</a:t>
            </a:r>
          </a:p>
          <a:p>
            <a:pPr marR="5080">
              <a:lnSpc>
                <a:spcPct val="100000"/>
              </a:lnSpc>
              <a:spcBef>
                <a:spcPts val="600"/>
              </a:spcBef>
            </a:pPr>
            <a:r>
              <a:rPr lang="it-IT" sz="1400" b="1" i="1" spc="-15" dirty="0">
                <a:solidFill>
                  <a:schemeClr val="bg2">
                    <a:lumMod val="20000"/>
                    <a:lumOff val="80000"/>
                  </a:schemeClr>
                </a:solidFill>
                <a:cs typeface="Arial"/>
              </a:rPr>
              <a:t>17:35 – 17:45</a:t>
            </a:r>
          </a:p>
          <a:p>
            <a:pPr marR="5080">
              <a:lnSpc>
                <a:spcPct val="100000"/>
              </a:lnSpc>
              <a:spcBef>
                <a:spcPts val="600"/>
              </a:spcBef>
            </a:pPr>
            <a:r>
              <a:rPr lang="it-IT" sz="1400" spc="-15" dirty="0">
                <a:solidFill>
                  <a:schemeClr val="bg2">
                    <a:lumMod val="20000"/>
                    <a:lumOff val="80000"/>
                  </a:schemeClr>
                </a:solidFill>
                <a:cs typeface="Arial"/>
              </a:rPr>
              <a:t>Consulenza aziendale, balance scorecard, merito creditizio: un'azienda organizzata risulta più resiliente e finanziabile dalle banche.</a:t>
            </a:r>
            <a:endParaRPr lang="it-IT" sz="1400" b="1" i="1" spc="-15" dirty="0">
              <a:solidFill>
                <a:schemeClr val="bg2">
                  <a:lumMod val="20000"/>
                  <a:lumOff val="80000"/>
                </a:schemeClr>
              </a:solidFill>
              <a:cs typeface="Arial"/>
            </a:endParaRPr>
          </a:p>
        </p:txBody>
      </p:sp>
      <p:sp>
        <p:nvSpPr>
          <p:cNvPr id="9" name="Segnaposto contenuto 8">
            <a:extLst>
              <a:ext uri="{FF2B5EF4-FFF2-40B4-BE49-F238E27FC236}">
                <a16:creationId xmlns:a16="http://schemas.microsoft.com/office/drawing/2014/main" id="{6BDF6D59-046E-3E8E-360C-CB4D171CD1AF}"/>
              </a:ext>
            </a:extLst>
          </p:cNvPr>
          <p:cNvSpPr>
            <a:spLocks noGrp="1"/>
          </p:cNvSpPr>
          <p:nvPr>
            <p:ph sz="half" idx="14"/>
          </p:nvPr>
        </p:nvSpPr>
        <p:spPr bwMode="white">
          <a:xfrm>
            <a:off x="4843363" y="1702825"/>
            <a:ext cx="3148965" cy="1993275"/>
          </a:xfrm>
        </p:spPr>
        <p:txBody>
          <a:bodyPr rtlCol="0">
            <a:noAutofit/>
          </a:bodyPr>
          <a:lstStyle/>
          <a:p>
            <a:pPr marL="12700" rtl="0">
              <a:lnSpc>
                <a:spcPct val="120000"/>
              </a:lnSpc>
              <a:spcBef>
                <a:spcPts val="100"/>
              </a:spcBef>
            </a:pPr>
            <a:r>
              <a:rPr lang="it-IT" sz="1800" b="1" dirty="0">
                <a:solidFill>
                  <a:schemeClr val="bg1"/>
                </a:solidFill>
              </a:rPr>
              <a:t>Saverio </a:t>
            </a:r>
            <a:r>
              <a:rPr lang="it-IT" sz="1800" b="1" dirty="0" err="1">
                <a:solidFill>
                  <a:schemeClr val="bg1"/>
                </a:solidFill>
              </a:rPr>
              <a:t>Doccini</a:t>
            </a:r>
            <a:endParaRPr lang="it-IT" sz="1800" b="1" dirty="0">
              <a:solidFill>
                <a:schemeClr val="bg1"/>
              </a:solidFill>
            </a:endParaRPr>
          </a:p>
          <a:p>
            <a:pPr marR="5080">
              <a:lnSpc>
                <a:spcPct val="100000"/>
              </a:lnSpc>
              <a:spcBef>
                <a:spcPts val="600"/>
              </a:spcBef>
            </a:pPr>
            <a:r>
              <a:rPr lang="it-IT" sz="1400" i="1" spc="-15" dirty="0">
                <a:solidFill>
                  <a:schemeClr val="bg2">
                    <a:lumMod val="20000"/>
                    <a:lumOff val="80000"/>
                  </a:schemeClr>
                </a:solidFill>
                <a:cs typeface="Arial"/>
              </a:rPr>
              <a:t>Socio </a:t>
            </a:r>
            <a:r>
              <a:rPr lang="it-IT" sz="1400" i="1" spc="-15" dirty="0" err="1">
                <a:solidFill>
                  <a:schemeClr val="bg2">
                    <a:lumMod val="20000"/>
                    <a:lumOff val="80000"/>
                  </a:schemeClr>
                </a:solidFill>
                <a:cs typeface="Arial"/>
              </a:rPr>
              <a:t>Doccini</a:t>
            </a:r>
            <a:r>
              <a:rPr lang="it-IT" sz="1400" i="1" spc="-15" dirty="0">
                <a:solidFill>
                  <a:schemeClr val="bg2">
                    <a:lumMod val="20000"/>
                    <a:lumOff val="80000"/>
                  </a:schemeClr>
                </a:solidFill>
                <a:cs typeface="Arial"/>
              </a:rPr>
              <a:t> Service</a:t>
            </a:r>
          </a:p>
          <a:p>
            <a:pPr marR="5080">
              <a:lnSpc>
                <a:spcPct val="100000"/>
              </a:lnSpc>
              <a:spcBef>
                <a:spcPts val="600"/>
              </a:spcBef>
            </a:pPr>
            <a:r>
              <a:rPr lang="it-IT" sz="1400" b="1" i="1" spc="-15" dirty="0">
                <a:solidFill>
                  <a:schemeClr val="bg2">
                    <a:lumMod val="20000"/>
                    <a:lumOff val="80000"/>
                  </a:schemeClr>
                </a:solidFill>
                <a:cs typeface="Arial"/>
              </a:rPr>
              <a:t>17:25 – 17:35</a:t>
            </a:r>
          </a:p>
          <a:p>
            <a:pPr marR="5080">
              <a:lnSpc>
                <a:spcPct val="100000"/>
              </a:lnSpc>
              <a:spcBef>
                <a:spcPts val="600"/>
              </a:spcBef>
            </a:pPr>
            <a:endParaRPr lang="it-IT" sz="1400" spc="-15" dirty="0">
              <a:solidFill>
                <a:schemeClr val="bg2">
                  <a:lumMod val="20000"/>
                  <a:lumOff val="80000"/>
                </a:schemeClr>
              </a:solidFill>
              <a:cs typeface="Arial"/>
            </a:endParaRPr>
          </a:p>
          <a:p>
            <a:pPr marR="5080">
              <a:lnSpc>
                <a:spcPct val="100000"/>
              </a:lnSpc>
              <a:spcBef>
                <a:spcPts val="600"/>
              </a:spcBef>
            </a:pPr>
            <a:r>
              <a:rPr lang="it-IT" sz="1400" spc="-15" dirty="0">
                <a:solidFill>
                  <a:schemeClr val="bg2">
                    <a:lumMod val="20000"/>
                    <a:lumOff val="80000"/>
                  </a:schemeClr>
                </a:solidFill>
                <a:cs typeface="Arial"/>
              </a:rPr>
              <a:t>Formazione finanziata, obbligatoria e non, un sistema di imprese aggrega e facilita l'accesso la formazione.</a:t>
            </a:r>
            <a:endParaRPr lang="it-IT" sz="1400" b="1" i="1" spc="-15" dirty="0">
              <a:solidFill>
                <a:schemeClr val="bg2">
                  <a:lumMod val="20000"/>
                  <a:lumOff val="80000"/>
                </a:schemeClr>
              </a:solidFill>
              <a:cs typeface="Arial"/>
            </a:endParaRPr>
          </a:p>
        </p:txBody>
      </p:sp>
      <p:sp>
        <p:nvSpPr>
          <p:cNvPr id="2" name="Segnaposto numero diapositiva 1">
            <a:extLst>
              <a:ext uri="{FF2B5EF4-FFF2-40B4-BE49-F238E27FC236}">
                <a16:creationId xmlns:a16="http://schemas.microsoft.com/office/drawing/2014/main" id="{CC6DBFD9-7186-54C1-5EA7-C8DA2F5A18D6}"/>
              </a:ext>
            </a:extLst>
          </p:cNvPr>
          <p:cNvSpPr>
            <a:spLocks noGrp="1"/>
          </p:cNvSpPr>
          <p:nvPr>
            <p:ph type="sldNum" sz="quarter" idx="12"/>
          </p:nvPr>
        </p:nvSpPr>
        <p:spPr/>
        <p:txBody>
          <a:bodyPr rtlCol="0"/>
          <a:lstStyle/>
          <a:p>
            <a:pPr rtl="0"/>
            <a:fld id="{82EE24B5-652C-4DB5-B7C3-B5BBEC1280B1}" type="slidenum">
              <a:rPr lang="it-IT" sz="1000" smtClean="0"/>
              <a:t>3</a:t>
            </a:fld>
            <a:endParaRPr lang="it-IT" sz="1000" dirty="0"/>
          </a:p>
        </p:txBody>
      </p:sp>
      <p:sp>
        <p:nvSpPr>
          <p:cNvPr id="6" name="Titolo 5">
            <a:extLst>
              <a:ext uri="{FF2B5EF4-FFF2-40B4-BE49-F238E27FC236}">
                <a16:creationId xmlns:a16="http://schemas.microsoft.com/office/drawing/2014/main" id="{7442E839-E912-817D-360D-5DE7BE895053}"/>
              </a:ext>
            </a:extLst>
          </p:cNvPr>
          <p:cNvSpPr>
            <a:spLocks noGrp="1"/>
          </p:cNvSpPr>
          <p:nvPr>
            <p:ph type="title"/>
          </p:nvPr>
        </p:nvSpPr>
        <p:spPr bwMode="ltGray">
          <a:xfrm>
            <a:off x="818028" y="365125"/>
            <a:ext cx="10515600" cy="1325563"/>
          </a:xfrm>
        </p:spPr>
        <p:txBody>
          <a:bodyPr rtlCol="0"/>
          <a:lstStyle/>
          <a:p>
            <a:pPr rtl="0"/>
            <a:r>
              <a:rPr lang="it-IT" dirty="0">
                <a:solidFill>
                  <a:schemeClr val="bg1"/>
                </a:solidFill>
              </a:rPr>
              <a:t>SCALETTA DELL’EVENTO</a:t>
            </a:r>
            <a:endParaRPr lang="it-IT" dirty="0"/>
          </a:p>
        </p:txBody>
      </p:sp>
      <p:sp>
        <p:nvSpPr>
          <p:cNvPr id="7" name="Segnaposto contenuto 6">
            <a:extLst>
              <a:ext uri="{FF2B5EF4-FFF2-40B4-BE49-F238E27FC236}">
                <a16:creationId xmlns:a16="http://schemas.microsoft.com/office/drawing/2014/main" id="{7E6F0919-7618-D955-22F5-AC7B5C685EB8}"/>
              </a:ext>
            </a:extLst>
          </p:cNvPr>
          <p:cNvSpPr>
            <a:spLocks noGrp="1"/>
          </p:cNvSpPr>
          <p:nvPr>
            <p:ph sz="half" idx="1"/>
          </p:nvPr>
        </p:nvSpPr>
        <p:spPr bwMode="white">
          <a:xfrm>
            <a:off x="1337076" y="1702825"/>
            <a:ext cx="3148965" cy="2146629"/>
          </a:xfrm>
        </p:spPr>
        <p:txBody>
          <a:bodyPr rtlCol="0">
            <a:noAutofit/>
          </a:bodyPr>
          <a:lstStyle/>
          <a:p>
            <a:pPr marL="12700" rtl="0">
              <a:lnSpc>
                <a:spcPct val="120000"/>
              </a:lnSpc>
              <a:spcBef>
                <a:spcPts val="100"/>
              </a:spcBef>
            </a:pPr>
            <a:r>
              <a:rPr lang="it-IT" sz="1800" b="1" dirty="0">
                <a:solidFill>
                  <a:schemeClr val="bg1"/>
                </a:solidFill>
              </a:rPr>
              <a:t>Samuel Mariani</a:t>
            </a:r>
          </a:p>
          <a:p>
            <a:pPr marR="5080" rtl="0">
              <a:lnSpc>
                <a:spcPct val="100000"/>
              </a:lnSpc>
              <a:spcBef>
                <a:spcPts val="600"/>
              </a:spcBef>
            </a:pPr>
            <a:r>
              <a:rPr lang="it-IT" sz="1400" i="1" spc="-15" dirty="0">
                <a:solidFill>
                  <a:schemeClr val="bg2">
                    <a:lumMod val="20000"/>
                    <a:lumOff val="80000"/>
                  </a:schemeClr>
                </a:solidFill>
                <a:cs typeface="Arial"/>
              </a:rPr>
              <a:t>Presidente </a:t>
            </a:r>
            <a:r>
              <a:rPr lang="it-IT" sz="1400" i="1" spc="-15" dirty="0" err="1">
                <a:solidFill>
                  <a:schemeClr val="bg2">
                    <a:lumMod val="20000"/>
                    <a:lumOff val="80000"/>
                  </a:schemeClr>
                </a:solidFill>
                <a:cs typeface="Arial"/>
              </a:rPr>
              <a:t>Unilavoro</a:t>
            </a:r>
            <a:r>
              <a:rPr lang="it-IT" sz="1400" i="1" spc="-15" dirty="0">
                <a:solidFill>
                  <a:schemeClr val="bg2">
                    <a:lumMod val="20000"/>
                    <a:lumOff val="80000"/>
                  </a:schemeClr>
                </a:solidFill>
                <a:cs typeface="Arial"/>
              </a:rPr>
              <a:t> Costa Toscana</a:t>
            </a:r>
          </a:p>
          <a:p>
            <a:pPr marR="5080" rtl="0">
              <a:lnSpc>
                <a:spcPct val="100000"/>
              </a:lnSpc>
              <a:spcBef>
                <a:spcPts val="600"/>
              </a:spcBef>
            </a:pPr>
            <a:r>
              <a:rPr lang="it-IT" sz="1400" b="1" i="1" spc="-15" dirty="0">
                <a:solidFill>
                  <a:schemeClr val="bg2">
                    <a:lumMod val="20000"/>
                    <a:lumOff val="80000"/>
                  </a:schemeClr>
                </a:solidFill>
                <a:cs typeface="Arial"/>
              </a:rPr>
              <a:t>17:15 – 17:25</a:t>
            </a:r>
          </a:p>
          <a:p>
            <a:pPr marR="5080" rtl="0">
              <a:lnSpc>
                <a:spcPct val="100000"/>
              </a:lnSpc>
              <a:spcBef>
                <a:spcPts val="600"/>
              </a:spcBef>
            </a:pPr>
            <a:endParaRPr lang="it-IT" sz="1400" spc="-15" dirty="0">
              <a:solidFill>
                <a:schemeClr val="bg2">
                  <a:lumMod val="20000"/>
                  <a:lumOff val="80000"/>
                </a:schemeClr>
              </a:solidFill>
              <a:cs typeface="Arial"/>
            </a:endParaRPr>
          </a:p>
          <a:p>
            <a:pPr marR="5080" rtl="0">
              <a:lnSpc>
                <a:spcPct val="100000"/>
              </a:lnSpc>
              <a:spcBef>
                <a:spcPts val="600"/>
              </a:spcBef>
            </a:pPr>
            <a:r>
              <a:rPr lang="it-IT" sz="1400" spc="-15" dirty="0">
                <a:solidFill>
                  <a:schemeClr val="bg2">
                    <a:lumMod val="20000"/>
                    <a:lumOff val="80000"/>
                  </a:schemeClr>
                </a:solidFill>
                <a:cs typeface="Arial"/>
              </a:rPr>
              <a:t>Testimonianza aziendale</a:t>
            </a:r>
            <a:endParaRPr lang="it-IT" sz="1400" b="1" i="1" spc="-15" dirty="0">
              <a:solidFill>
                <a:schemeClr val="bg2">
                  <a:lumMod val="20000"/>
                  <a:lumOff val="80000"/>
                </a:schemeClr>
              </a:solidFill>
              <a:cs typeface="Arial"/>
            </a:endParaRPr>
          </a:p>
          <a:p>
            <a:pPr marR="5080" rtl="0">
              <a:lnSpc>
                <a:spcPct val="120000"/>
              </a:lnSpc>
              <a:spcBef>
                <a:spcPts val="600"/>
              </a:spcBef>
            </a:pPr>
            <a:endParaRPr lang="it-IT" sz="1800" b="1" i="1" spc="-15" dirty="0">
              <a:solidFill>
                <a:schemeClr val="bg2">
                  <a:lumMod val="20000"/>
                  <a:lumOff val="80000"/>
                </a:schemeClr>
              </a:solidFill>
              <a:cs typeface="Arial"/>
            </a:endParaRPr>
          </a:p>
        </p:txBody>
      </p:sp>
      <p:sp>
        <p:nvSpPr>
          <p:cNvPr id="11" name="Segnaposto contenuto 10">
            <a:extLst>
              <a:ext uri="{FF2B5EF4-FFF2-40B4-BE49-F238E27FC236}">
                <a16:creationId xmlns:a16="http://schemas.microsoft.com/office/drawing/2014/main" id="{FC264D1C-D7C5-7A75-B5DC-6301DFE499AF}"/>
              </a:ext>
            </a:extLst>
          </p:cNvPr>
          <p:cNvSpPr>
            <a:spLocks noGrp="1"/>
          </p:cNvSpPr>
          <p:nvPr>
            <p:ph sz="half" idx="16"/>
          </p:nvPr>
        </p:nvSpPr>
        <p:spPr bwMode="white">
          <a:xfrm>
            <a:off x="8479502" y="3849456"/>
            <a:ext cx="3148965" cy="2055124"/>
          </a:xfrm>
        </p:spPr>
        <p:txBody>
          <a:bodyPr rtlCol="0">
            <a:noAutofit/>
          </a:bodyPr>
          <a:lstStyle/>
          <a:p>
            <a:pPr marL="12700" rtl="0">
              <a:lnSpc>
                <a:spcPct val="120000"/>
              </a:lnSpc>
              <a:spcBef>
                <a:spcPts val="100"/>
              </a:spcBef>
            </a:pPr>
            <a:r>
              <a:rPr lang="it-IT" sz="1800" b="1" i="1" dirty="0">
                <a:solidFill>
                  <a:schemeClr val="bg1"/>
                </a:solidFill>
              </a:rPr>
              <a:t>Aperitivo</a:t>
            </a:r>
          </a:p>
          <a:p>
            <a:pPr marR="5080">
              <a:lnSpc>
                <a:spcPct val="100000"/>
              </a:lnSpc>
              <a:spcBef>
                <a:spcPts val="600"/>
              </a:spcBef>
            </a:pPr>
            <a:r>
              <a:rPr lang="it-IT" sz="1400" b="1" i="1" spc="-15" dirty="0">
                <a:solidFill>
                  <a:schemeClr val="bg2">
                    <a:lumMod val="20000"/>
                    <a:lumOff val="80000"/>
                  </a:schemeClr>
                </a:solidFill>
                <a:cs typeface="Arial"/>
              </a:rPr>
              <a:t>17:35 – 19:00</a:t>
            </a:r>
          </a:p>
        </p:txBody>
      </p:sp>
      <p:sp>
        <p:nvSpPr>
          <p:cNvPr id="13" name="Segnaposto contenuto 12">
            <a:extLst>
              <a:ext uri="{FF2B5EF4-FFF2-40B4-BE49-F238E27FC236}">
                <a16:creationId xmlns:a16="http://schemas.microsoft.com/office/drawing/2014/main" id="{14E52901-95B9-2B30-3F76-5E37F49E535A}"/>
              </a:ext>
            </a:extLst>
          </p:cNvPr>
          <p:cNvSpPr>
            <a:spLocks noGrp="1"/>
          </p:cNvSpPr>
          <p:nvPr>
            <p:ph sz="half" idx="18"/>
          </p:nvPr>
        </p:nvSpPr>
        <p:spPr bwMode="white">
          <a:xfrm>
            <a:off x="1337076" y="3849455"/>
            <a:ext cx="3259789" cy="2377977"/>
          </a:xfrm>
        </p:spPr>
        <p:txBody>
          <a:bodyPr rtlCol="0">
            <a:noAutofit/>
          </a:bodyPr>
          <a:lstStyle/>
          <a:p>
            <a:pPr marL="12700" rtl="0">
              <a:lnSpc>
                <a:spcPct val="120000"/>
              </a:lnSpc>
              <a:spcBef>
                <a:spcPts val="100"/>
              </a:spcBef>
            </a:pPr>
            <a:r>
              <a:rPr lang="it-IT" sz="1800" b="1" dirty="0">
                <a:solidFill>
                  <a:schemeClr val="bg1"/>
                </a:solidFill>
              </a:rPr>
              <a:t>Francesco Castelli</a:t>
            </a:r>
          </a:p>
          <a:p>
            <a:pPr marR="5080">
              <a:lnSpc>
                <a:spcPct val="100000"/>
              </a:lnSpc>
              <a:spcBef>
                <a:spcPts val="600"/>
              </a:spcBef>
            </a:pPr>
            <a:r>
              <a:rPr lang="it-IT" sz="1400" i="1" spc="-15" dirty="0">
                <a:solidFill>
                  <a:schemeClr val="bg2">
                    <a:lumMod val="20000"/>
                    <a:lumOff val="80000"/>
                  </a:schemeClr>
                </a:solidFill>
                <a:cs typeface="Arial"/>
              </a:rPr>
              <a:t>Socio </a:t>
            </a:r>
            <a:r>
              <a:rPr lang="it-IT" sz="1400" i="1" spc="-15" dirty="0" err="1">
                <a:solidFill>
                  <a:schemeClr val="bg2">
                    <a:lumMod val="20000"/>
                    <a:lumOff val="80000"/>
                  </a:schemeClr>
                </a:solidFill>
                <a:cs typeface="Arial"/>
              </a:rPr>
              <a:t>Unidea</a:t>
            </a:r>
            <a:endParaRPr lang="it-IT" sz="1400" i="1" spc="-15" dirty="0">
              <a:solidFill>
                <a:schemeClr val="bg2">
                  <a:lumMod val="20000"/>
                  <a:lumOff val="80000"/>
                </a:schemeClr>
              </a:solidFill>
              <a:cs typeface="Arial"/>
            </a:endParaRPr>
          </a:p>
          <a:p>
            <a:pPr marR="5080">
              <a:lnSpc>
                <a:spcPct val="100000"/>
              </a:lnSpc>
              <a:spcBef>
                <a:spcPts val="600"/>
              </a:spcBef>
            </a:pPr>
            <a:r>
              <a:rPr lang="it-IT" sz="1400" b="1" i="1" spc="-15" dirty="0">
                <a:solidFill>
                  <a:schemeClr val="bg2">
                    <a:lumMod val="20000"/>
                    <a:lumOff val="80000"/>
                  </a:schemeClr>
                </a:solidFill>
                <a:cs typeface="Arial"/>
              </a:rPr>
              <a:t>17:45 – 17:55</a:t>
            </a:r>
          </a:p>
          <a:p>
            <a:pPr marR="5080">
              <a:lnSpc>
                <a:spcPct val="100000"/>
              </a:lnSpc>
              <a:spcBef>
                <a:spcPts val="600"/>
              </a:spcBef>
            </a:pPr>
            <a:endParaRPr lang="it-IT" sz="1400" b="1" i="1" spc="-15" dirty="0">
              <a:solidFill>
                <a:schemeClr val="bg2">
                  <a:lumMod val="20000"/>
                  <a:lumOff val="80000"/>
                </a:schemeClr>
              </a:solidFill>
              <a:cs typeface="Arial"/>
            </a:endParaRPr>
          </a:p>
          <a:p>
            <a:pPr marR="5080">
              <a:lnSpc>
                <a:spcPct val="100000"/>
              </a:lnSpc>
              <a:spcBef>
                <a:spcPts val="600"/>
              </a:spcBef>
            </a:pPr>
            <a:endParaRPr lang="it-IT" sz="1400" b="1" i="1" spc="-15" dirty="0">
              <a:solidFill>
                <a:schemeClr val="bg2">
                  <a:lumMod val="20000"/>
                  <a:lumOff val="80000"/>
                </a:schemeClr>
              </a:solidFill>
              <a:cs typeface="Arial"/>
            </a:endParaRPr>
          </a:p>
          <a:p>
            <a:pPr marR="5080">
              <a:lnSpc>
                <a:spcPct val="100000"/>
              </a:lnSpc>
              <a:spcBef>
                <a:spcPts val="600"/>
              </a:spcBef>
            </a:pPr>
            <a:r>
              <a:rPr lang="it-IT" sz="1400" spc="-15" dirty="0">
                <a:solidFill>
                  <a:schemeClr val="bg2">
                    <a:lumMod val="20000"/>
                    <a:lumOff val="80000"/>
                  </a:schemeClr>
                </a:solidFill>
                <a:cs typeface="Arial"/>
              </a:rPr>
              <a:t>Chiusura dei lavori e saluti</a:t>
            </a:r>
            <a:endParaRPr lang="it-IT" dirty="0"/>
          </a:p>
        </p:txBody>
      </p:sp>
      <p:pic>
        <p:nvPicPr>
          <p:cNvPr id="36" name="Segnaposto immagine 35" descr="Icona segno di spunta">
            <a:extLst>
              <a:ext uri="{FF2B5EF4-FFF2-40B4-BE49-F238E27FC236}">
                <a16:creationId xmlns:a16="http://schemas.microsoft.com/office/drawing/2014/main" id="{89D0D062-5DC7-6FC2-577B-98E9F45C2D78}"/>
              </a:ext>
            </a:extLst>
          </p:cNvPr>
          <p:cNvPicPr>
            <a:picLocks noGrp="1" noChangeAspect="1"/>
          </p:cNvPicPr>
          <p:nvPr>
            <p:ph type="pic" sz="quarter" idx="19"/>
          </p:nvPr>
        </p:nvPicPr>
        <p:blipFill>
          <a:blip r:embed="rId4" cstate="hqprint">
            <a:extLst>
              <a:ext uri="{28A0092B-C50C-407E-A947-70E740481C1C}">
                <a14:useLocalDpi xmlns:a14="http://schemas.microsoft.com/office/drawing/2010/main" val="0"/>
              </a:ext>
            </a:extLst>
          </a:blip>
          <a:srcRect/>
          <a:stretch>
            <a:fillRect/>
          </a:stretch>
        </p:blipFill>
        <p:spPr bwMode="white">
          <a:xfrm>
            <a:off x="838200" y="1679575"/>
            <a:ext cx="576000" cy="576000"/>
          </a:xfrm>
        </p:spPr>
      </p:pic>
      <p:pic>
        <p:nvPicPr>
          <p:cNvPr id="38" name="Segnaposto immagine 37" descr="Icona segno di spunta">
            <a:extLst>
              <a:ext uri="{FF2B5EF4-FFF2-40B4-BE49-F238E27FC236}">
                <a16:creationId xmlns:a16="http://schemas.microsoft.com/office/drawing/2014/main" id="{E476BAE9-A046-1647-CD7D-A6458DEEC8C1}"/>
              </a:ext>
            </a:extLst>
          </p:cNvPr>
          <p:cNvPicPr>
            <a:picLocks noGrp="1" noChangeAspect="1"/>
          </p:cNvPicPr>
          <p:nvPr>
            <p:ph type="pic" sz="quarter" idx="20"/>
          </p:nvPr>
        </p:nvPicPr>
        <p:blipFill>
          <a:blip r:embed="rId4" cstate="hqprint">
            <a:extLst>
              <a:ext uri="{28A0092B-C50C-407E-A947-70E740481C1C}">
                <a14:useLocalDpi xmlns:a14="http://schemas.microsoft.com/office/drawing/2010/main" val="0"/>
              </a:ext>
            </a:extLst>
          </a:blip>
          <a:srcRect/>
          <a:stretch>
            <a:fillRect/>
          </a:stretch>
        </p:blipFill>
        <p:spPr bwMode="white">
          <a:xfrm>
            <a:off x="4378157" y="1679575"/>
            <a:ext cx="576000" cy="576000"/>
          </a:xfrm>
        </p:spPr>
      </p:pic>
      <p:pic>
        <p:nvPicPr>
          <p:cNvPr id="40" name="Segnaposto immagine 39" descr="Icona segno di spunta">
            <a:extLst>
              <a:ext uri="{FF2B5EF4-FFF2-40B4-BE49-F238E27FC236}">
                <a16:creationId xmlns:a16="http://schemas.microsoft.com/office/drawing/2014/main" id="{63275BE1-D897-9684-E98B-FC5085C0E19F}"/>
              </a:ext>
            </a:extLst>
          </p:cNvPr>
          <p:cNvPicPr>
            <a:picLocks noGrp="1" noChangeAspect="1"/>
          </p:cNvPicPr>
          <p:nvPr>
            <p:ph type="pic" sz="quarter" idx="21"/>
          </p:nvPr>
        </p:nvPicPr>
        <p:blipFill>
          <a:blip r:embed="rId4" cstate="hqprint">
            <a:extLst>
              <a:ext uri="{28A0092B-C50C-407E-A947-70E740481C1C}">
                <a14:useLocalDpi xmlns:a14="http://schemas.microsoft.com/office/drawing/2010/main" val="0"/>
              </a:ext>
            </a:extLst>
          </a:blip>
          <a:srcRect/>
          <a:stretch>
            <a:fillRect/>
          </a:stretch>
        </p:blipFill>
        <p:spPr bwMode="white">
          <a:xfrm>
            <a:off x="8015029" y="1679575"/>
            <a:ext cx="576000" cy="576000"/>
          </a:xfrm>
        </p:spPr>
      </p:pic>
      <p:pic>
        <p:nvPicPr>
          <p:cNvPr id="34" name="Segnaposto immagine 33" descr="Icona segno di spunta">
            <a:extLst>
              <a:ext uri="{FF2B5EF4-FFF2-40B4-BE49-F238E27FC236}">
                <a16:creationId xmlns:a16="http://schemas.microsoft.com/office/drawing/2014/main" id="{7B38C228-5720-CD6D-709C-6F4EFB6CDDE8}"/>
              </a:ext>
            </a:extLst>
          </p:cNvPr>
          <p:cNvPicPr>
            <a:picLocks noGrp="1" noChangeAspect="1"/>
          </p:cNvPicPr>
          <p:nvPr>
            <p:ph type="pic" sz="quarter" idx="22"/>
          </p:nvPr>
        </p:nvPicPr>
        <p:blipFill>
          <a:blip r:embed="rId4" cstate="hqprint">
            <a:extLst>
              <a:ext uri="{28A0092B-C50C-407E-A947-70E740481C1C}">
                <a14:useLocalDpi xmlns:a14="http://schemas.microsoft.com/office/drawing/2010/main" val="0"/>
              </a:ext>
            </a:extLst>
          </a:blip>
          <a:srcRect/>
          <a:stretch>
            <a:fillRect/>
          </a:stretch>
        </p:blipFill>
        <p:spPr bwMode="white">
          <a:xfrm>
            <a:off x="838200" y="3792079"/>
            <a:ext cx="576000" cy="576000"/>
          </a:xfrm>
        </p:spPr>
      </p:pic>
      <p:pic>
        <p:nvPicPr>
          <p:cNvPr id="42" name="Segnaposto immagine 41" descr="Icona segno di spunta">
            <a:extLst>
              <a:ext uri="{FF2B5EF4-FFF2-40B4-BE49-F238E27FC236}">
                <a16:creationId xmlns:a16="http://schemas.microsoft.com/office/drawing/2014/main" id="{81C166DE-4AE9-51FE-361B-CB97C85525CB}"/>
              </a:ext>
            </a:extLst>
          </p:cNvPr>
          <p:cNvPicPr>
            <a:picLocks noGrp="1" noChangeAspect="1"/>
          </p:cNvPicPr>
          <p:nvPr>
            <p:ph type="pic" sz="quarter" idx="24"/>
          </p:nvPr>
        </p:nvPicPr>
        <p:blipFill>
          <a:blip r:embed="rId4" cstate="hqprint">
            <a:extLst>
              <a:ext uri="{28A0092B-C50C-407E-A947-70E740481C1C}">
                <a14:useLocalDpi xmlns:a14="http://schemas.microsoft.com/office/drawing/2010/main" val="0"/>
              </a:ext>
            </a:extLst>
          </a:blip>
          <a:srcRect/>
          <a:stretch>
            <a:fillRect/>
          </a:stretch>
        </p:blipFill>
        <p:spPr bwMode="white">
          <a:xfrm>
            <a:off x="8015029" y="3792078"/>
            <a:ext cx="576000" cy="576000"/>
          </a:xfrm>
        </p:spPr>
      </p:pic>
      <p:sp>
        <p:nvSpPr>
          <p:cNvPr id="24" name="oggetto 5" descr="Rettangolo beige">
            <a:extLst>
              <a:ext uri="{FF2B5EF4-FFF2-40B4-BE49-F238E27FC236}">
                <a16:creationId xmlns:a16="http://schemas.microsoft.com/office/drawing/2014/main" id="{0C95567F-7379-7F7E-BDBE-14AF34CABAFB}"/>
              </a:ext>
            </a:extLst>
          </p:cNvPr>
          <p:cNvSpPr/>
          <p:nvPr/>
        </p:nvSpPr>
        <p:spPr bwMode="ltGray">
          <a:xfrm>
            <a:off x="929705" y="1339122"/>
            <a:ext cx="3600000" cy="0"/>
          </a:xfrm>
          <a:custGeom>
            <a:avLst/>
            <a:gdLst/>
            <a:ahLst/>
            <a:cxnLst/>
            <a:rect l="l" t="t" r="r" b="b"/>
            <a:pathLst>
              <a:path w="3931920">
                <a:moveTo>
                  <a:pt x="0" y="0"/>
                </a:moveTo>
                <a:lnTo>
                  <a:pt x="3931920" y="0"/>
                </a:lnTo>
              </a:path>
            </a:pathLst>
          </a:custGeom>
          <a:ln w="54864">
            <a:solidFill>
              <a:schemeClr val="accent1"/>
            </a:solidFill>
          </a:ln>
        </p:spPr>
        <p:txBody>
          <a:bodyPr wrap="square" lIns="0" tIns="0" rIns="0" bIns="0" rtlCol="0"/>
          <a:lstStyle/>
          <a:p>
            <a:pPr rtl="0"/>
            <a:endParaRPr lang="it-IT" dirty="0"/>
          </a:p>
        </p:txBody>
      </p:sp>
    </p:spTree>
    <p:extLst>
      <p:ext uri="{BB962C8B-B14F-4D97-AF65-F5344CB8AC3E}">
        <p14:creationId xmlns:p14="http://schemas.microsoft.com/office/powerpoint/2010/main" val="31831215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330677"/>
            <a:ext cx="9606581" cy="720000"/>
          </a:xfrm>
        </p:spPr>
        <p:txBody>
          <a:bodyPr>
            <a:normAutofit/>
          </a:bodyPr>
          <a:lstStyle/>
          <a:p>
            <a:r>
              <a:rPr lang="it-IT" sz="3600" b="1" dirty="0">
                <a:solidFill>
                  <a:schemeClr val="accent1"/>
                </a:solidFill>
              </a:rPr>
              <a:t>Aumento delle responsabilità dei D&amp;O</a:t>
            </a:r>
          </a:p>
        </p:txBody>
      </p:sp>
      <p:sp>
        <p:nvSpPr>
          <p:cNvPr id="4" name="Content Placeholder 3"/>
          <p:cNvSpPr>
            <a:spLocks noGrp="1"/>
          </p:cNvSpPr>
          <p:nvPr>
            <p:ph sz="quarter" idx="11"/>
          </p:nvPr>
        </p:nvSpPr>
        <p:spPr>
          <a:xfrm>
            <a:off x="147484" y="1219200"/>
            <a:ext cx="11611897" cy="5267865"/>
          </a:xfrm>
        </p:spPr>
        <p:txBody>
          <a:bodyPr>
            <a:normAutofit fontScale="62500" lnSpcReduction="20000"/>
          </a:bodyPr>
          <a:lstStyle/>
          <a:p>
            <a:pPr marL="365125" indent="-365125" algn="just">
              <a:lnSpc>
                <a:spcPct val="110000"/>
              </a:lnSpc>
              <a:buSzPct val="85000"/>
              <a:buFont typeface="Wingdings 2" pitchFamily="18" charset="2"/>
              <a:buChar char="©"/>
              <a:tabLst>
                <a:tab pos="95250" algn="l"/>
              </a:tabLst>
            </a:pPr>
            <a:r>
              <a:rPr lang="it-IT" sz="3800" dirty="0"/>
              <a:t>Il “nuovo” diritto societario in vigore dal 1 gennaio 2004 e lo sviluppo degli standard di </a:t>
            </a:r>
            <a:r>
              <a:rPr lang="it-IT" sz="3800" i="1" dirty="0"/>
              <a:t>corporate governance </a:t>
            </a:r>
            <a:r>
              <a:rPr lang="it-IT" sz="3800" dirty="0"/>
              <a:t>ha aggravato di responsabilità il ruolo di amministratore e di sindaco di società; </a:t>
            </a:r>
          </a:p>
          <a:p>
            <a:pPr marL="365125" indent="-365125" algn="just">
              <a:lnSpc>
                <a:spcPct val="110000"/>
              </a:lnSpc>
              <a:buSzPct val="85000"/>
              <a:buFont typeface="Wingdings 2" pitchFamily="18" charset="2"/>
              <a:buChar char="©"/>
              <a:tabLst>
                <a:tab pos="95250" algn="l"/>
              </a:tabLst>
            </a:pPr>
            <a:r>
              <a:rPr lang="it-IT" sz="3800" dirty="0"/>
              <a:t>La riforma societaria ha fissato competenze e responsabilità più rigide a carico dei responsabili d’impresa, obblighi di maggiore trasparenza e pubblicità delle informazioni societarie e forme di tutela ancora più forti a favore degli interessi degli azionisti/soci di minoranza e, in generale, degli investitori; </a:t>
            </a:r>
          </a:p>
          <a:p>
            <a:pPr marL="365125" indent="-365125" algn="just">
              <a:lnSpc>
                <a:spcPct val="120000"/>
              </a:lnSpc>
              <a:buSzPct val="85000"/>
              <a:buFont typeface="Wingdings 2" pitchFamily="18" charset="2"/>
              <a:buChar char="©"/>
            </a:pPr>
            <a:r>
              <a:rPr lang="it-IT" sz="3800" dirty="0"/>
              <a:t>Gli amministratori sono tenuti ad </a:t>
            </a:r>
            <a:r>
              <a:rPr lang="it-IT" sz="3800" dirty="0">
                <a:effectLst>
                  <a:outerShdw blurRad="38100" dist="38100" dir="2700000" algn="tl">
                    <a:srgbClr val="000000">
                      <a:alpha val="43137"/>
                    </a:srgbClr>
                  </a:outerShdw>
                </a:effectLst>
              </a:rPr>
              <a:t>agire in modo informato</a:t>
            </a:r>
            <a:r>
              <a:rPr lang="it-IT" sz="3800" dirty="0"/>
              <a:t>; la diligenza richiesta passa da quella generica del mandatario o del buon padre di famiglia alla diligenza richiesta dalla natura dell’incarico e dalle loro specifiche competenze;</a:t>
            </a:r>
          </a:p>
          <a:p>
            <a:pPr marL="365125" indent="-365125" algn="just">
              <a:lnSpc>
                <a:spcPct val="120000"/>
              </a:lnSpc>
              <a:buSzPct val="85000"/>
              <a:buFont typeface="Wingdings 2" pitchFamily="18" charset="2"/>
              <a:buChar char="©"/>
            </a:pPr>
            <a:r>
              <a:rPr lang="it-IT" sz="3800" dirty="0"/>
              <a:t>Nei gruppi di impresa, gli amministratori della capogruppo sono responsabili verso soci e creditori sociali delle società controllate;</a:t>
            </a:r>
          </a:p>
          <a:p>
            <a:pPr marL="365125" indent="-365125" algn="just">
              <a:lnSpc>
                <a:spcPct val="120000"/>
              </a:lnSpc>
              <a:buSzPct val="85000"/>
              <a:buFont typeface="Wingdings 2" pitchFamily="18" charset="2"/>
              <a:buChar char="©"/>
            </a:pPr>
            <a:r>
              <a:rPr lang="it-IT" sz="3800" dirty="0"/>
              <a:t>Nuovi trend legislativi (Privacy, Class Action,  Cybersecurity, Codice della Crisi, ESG etc.)</a:t>
            </a:r>
          </a:p>
          <a:p>
            <a:endParaRPr lang="en-GB" dirty="0"/>
          </a:p>
        </p:txBody>
      </p:sp>
      <p:pic>
        <p:nvPicPr>
          <p:cNvPr id="5" name="Immagine 4">
            <a:extLst>
              <a:ext uri="{FF2B5EF4-FFF2-40B4-BE49-F238E27FC236}">
                <a16:creationId xmlns:a16="http://schemas.microsoft.com/office/drawing/2014/main" id="{5C8A1651-984A-4C2E-A653-679DF2B791C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127226" y="43377"/>
            <a:ext cx="2015612" cy="259197"/>
          </a:xfrm>
          <a:prstGeom prst="rect">
            <a:avLst/>
          </a:prstGeom>
        </p:spPr>
      </p:pic>
    </p:spTree>
    <p:extLst>
      <p:ext uri="{BB962C8B-B14F-4D97-AF65-F5344CB8AC3E}">
        <p14:creationId xmlns:p14="http://schemas.microsoft.com/office/powerpoint/2010/main" val="40350956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8246" y="2201563"/>
            <a:ext cx="9750314" cy="720000"/>
          </a:xfrm>
        </p:spPr>
        <p:txBody>
          <a:bodyPr>
            <a:noAutofit/>
          </a:bodyPr>
          <a:lstStyle/>
          <a:p>
            <a:r>
              <a:rPr lang="it-IT" b="1" cap="small" dirty="0">
                <a:solidFill>
                  <a:schemeClr val="accent1"/>
                </a:solidFill>
              </a:rPr>
              <a:t>L’impatto sulla D&amp;O del rischio cyber…</a:t>
            </a:r>
          </a:p>
        </p:txBody>
      </p:sp>
      <p:pic>
        <p:nvPicPr>
          <p:cNvPr id="4" name="Immagine 3">
            <a:extLst>
              <a:ext uri="{FF2B5EF4-FFF2-40B4-BE49-F238E27FC236}">
                <a16:creationId xmlns:a16="http://schemas.microsoft.com/office/drawing/2014/main" id="{B253878E-5661-4475-935D-15C3DE2E1B7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127226" y="43377"/>
            <a:ext cx="2015612" cy="259197"/>
          </a:xfrm>
          <a:prstGeom prst="rect">
            <a:avLst/>
          </a:prstGeom>
        </p:spPr>
      </p:pic>
    </p:spTree>
    <p:extLst>
      <p:ext uri="{BB962C8B-B14F-4D97-AF65-F5344CB8AC3E}">
        <p14:creationId xmlns:p14="http://schemas.microsoft.com/office/powerpoint/2010/main" val="37894766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32509" y="240202"/>
            <a:ext cx="9764063" cy="720000"/>
          </a:xfrm>
        </p:spPr>
        <p:txBody>
          <a:bodyPr>
            <a:noAutofit/>
          </a:bodyPr>
          <a:lstStyle/>
          <a:p>
            <a:r>
              <a:rPr lang="it-IT" sz="3200" b="1" dirty="0">
                <a:solidFill>
                  <a:schemeClr val="accent1"/>
                </a:solidFill>
              </a:rPr>
              <a:t>Adeguamento della normativa all’evoluzione tecnologica </a:t>
            </a:r>
            <a:br>
              <a:rPr lang="it-IT" sz="3200" b="1" dirty="0">
                <a:solidFill>
                  <a:schemeClr val="accent1"/>
                </a:solidFill>
              </a:rPr>
            </a:br>
            <a:r>
              <a:rPr lang="it-IT" sz="3200" b="1" dirty="0">
                <a:solidFill>
                  <a:schemeClr val="accent1"/>
                </a:solidFill>
              </a:rPr>
              <a:t>e alla sviluppata ʺconnessioneʺ di aziende e P.A.</a:t>
            </a:r>
            <a:endParaRPr lang="it-IT" sz="3200" b="1" dirty="0"/>
          </a:p>
        </p:txBody>
      </p:sp>
      <p:pic>
        <p:nvPicPr>
          <p:cNvPr id="4" name="Segnaposto contenuto 3"/>
          <p:cNvPicPr>
            <a:picLocks noGrp="1" noChangeAspect="1"/>
          </p:cNvPicPr>
          <p:nvPr>
            <p:ph sz="quarter" idx="11"/>
          </p:nvPr>
        </p:nvPicPr>
        <p:blipFill>
          <a:blip r:embed="rId2"/>
          <a:stretch>
            <a:fillRect/>
          </a:stretch>
        </p:blipFill>
        <p:spPr>
          <a:xfrm>
            <a:off x="16548" y="1418253"/>
            <a:ext cx="8754227" cy="5439747"/>
          </a:xfrm>
          <a:prstGeom prst="rect">
            <a:avLst/>
          </a:prstGeom>
        </p:spPr>
      </p:pic>
      <p:pic>
        <p:nvPicPr>
          <p:cNvPr id="5" name="Immagine 4">
            <a:extLst>
              <a:ext uri="{FF2B5EF4-FFF2-40B4-BE49-F238E27FC236}">
                <a16:creationId xmlns:a16="http://schemas.microsoft.com/office/drawing/2014/main" id="{13DC1F54-C033-4844-A91C-941793FE610E}"/>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198360" y="142475"/>
            <a:ext cx="1897432" cy="308835"/>
          </a:xfrm>
          <a:prstGeom prst="rect">
            <a:avLst/>
          </a:prstGeom>
        </p:spPr>
      </p:pic>
      <p:sp>
        <p:nvSpPr>
          <p:cNvPr id="3" name="CasellaDiTesto 2">
            <a:extLst>
              <a:ext uri="{FF2B5EF4-FFF2-40B4-BE49-F238E27FC236}">
                <a16:creationId xmlns:a16="http://schemas.microsoft.com/office/drawing/2014/main" id="{64711913-D149-4AF4-92E8-49247DB80054}"/>
              </a:ext>
            </a:extLst>
          </p:cNvPr>
          <p:cNvSpPr txBox="1"/>
          <p:nvPr/>
        </p:nvSpPr>
        <p:spPr>
          <a:xfrm>
            <a:off x="9283960" y="1184988"/>
            <a:ext cx="2360644" cy="1107996"/>
          </a:xfrm>
          <a:prstGeom prst="rect">
            <a:avLst/>
          </a:prstGeom>
          <a:noFill/>
          <a:ln w="63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66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rPr>
              <a:t>GDPR</a:t>
            </a:r>
            <a:endParaRPr kumimoji="0" lang="it-IT" sz="5400" b="0"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6" name="CasellaDiTesto 5">
            <a:extLst>
              <a:ext uri="{FF2B5EF4-FFF2-40B4-BE49-F238E27FC236}">
                <a16:creationId xmlns:a16="http://schemas.microsoft.com/office/drawing/2014/main" id="{F70972C3-E0DD-4DF4-99C7-82B0789B7BC5}"/>
              </a:ext>
            </a:extLst>
          </p:cNvPr>
          <p:cNvSpPr txBox="1"/>
          <p:nvPr/>
        </p:nvSpPr>
        <p:spPr>
          <a:xfrm>
            <a:off x="9283960" y="3092743"/>
            <a:ext cx="2360644" cy="1107996"/>
          </a:xfrm>
          <a:prstGeom prst="rect">
            <a:avLst/>
          </a:prstGeom>
          <a:noFill/>
          <a:ln w="63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66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panose="020F0502020204030204"/>
                <a:ea typeface="+mn-ea"/>
                <a:cs typeface="+mn-cs"/>
              </a:rPr>
              <a:t>DORA</a:t>
            </a:r>
            <a:endParaRPr kumimoji="0" lang="it-IT" sz="5400" b="0"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 name="CasellaDiTesto 6">
            <a:extLst>
              <a:ext uri="{FF2B5EF4-FFF2-40B4-BE49-F238E27FC236}">
                <a16:creationId xmlns:a16="http://schemas.microsoft.com/office/drawing/2014/main" id="{E862912C-0061-4AFE-B5EC-0DB0C51C15CE}"/>
              </a:ext>
            </a:extLst>
          </p:cNvPr>
          <p:cNvSpPr txBox="1"/>
          <p:nvPr/>
        </p:nvSpPr>
        <p:spPr>
          <a:xfrm>
            <a:off x="9283960" y="4961972"/>
            <a:ext cx="2360644" cy="1107996"/>
          </a:xfrm>
          <a:prstGeom prst="rect">
            <a:avLst/>
          </a:prstGeom>
          <a:noFill/>
          <a:ln w="63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6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rPr>
              <a:t>NIS-2</a:t>
            </a:r>
            <a:endParaRPr kumimoji="0" lang="it-IT" sz="5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a:ea typeface="+mn-ea"/>
              <a:cs typeface="+mn-cs"/>
            </a:endParaRPr>
          </a:p>
        </p:txBody>
      </p:sp>
    </p:spTree>
    <p:extLst>
      <p:ext uri="{BB962C8B-B14F-4D97-AF65-F5344CB8AC3E}">
        <p14:creationId xmlns:p14="http://schemas.microsoft.com/office/powerpoint/2010/main" val="88795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E2083974-6AC8-4F79-B938-89C1C6ACAD9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9750852" y="6756"/>
            <a:ext cx="2441148" cy="582609"/>
          </a:xfrm>
          <a:prstGeom prst="rect">
            <a:avLst/>
          </a:prstGeom>
        </p:spPr>
      </p:pic>
      <p:sp>
        <p:nvSpPr>
          <p:cNvPr id="2" name="Rettangolo 1">
            <a:extLst>
              <a:ext uri="{FF2B5EF4-FFF2-40B4-BE49-F238E27FC236}">
                <a16:creationId xmlns:a16="http://schemas.microsoft.com/office/drawing/2014/main" id="{4FEDE80B-D2F2-4E43-AE7F-B161AB540EA4}"/>
              </a:ext>
            </a:extLst>
          </p:cNvPr>
          <p:cNvSpPr/>
          <p:nvPr/>
        </p:nvSpPr>
        <p:spPr>
          <a:xfrm>
            <a:off x="2168107" y="2276043"/>
            <a:ext cx="7855786"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400" b="1" i="0" u="none" strike="noStrike" kern="1200" cap="none" spc="0" normalizeH="0" baseline="0" noProof="0" dirty="0">
                <a:ln>
                  <a:noFill/>
                </a:ln>
                <a:solidFill>
                  <a:srgbClr val="0070C0"/>
                </a:solidFill>
                <a:effectLst/>
                <a:uLnTx/>
                <a:uFillTx/>
                <a:latin typeface="Calibri Light" panose="020F0302020204030204"/>
                <a:ea typeface="+mn-ea"/>
                <a:cs typeface="+mn-cs"/>
              </a:rPr>
              <a:t>Il GDPR</a:t>
            </a:r>
          </a:p>
        </p:txBody>
      </p:sp>
    </p:spTree>
    <p:extLst>
      <p:ext uri="{BB962C8B-B14F-4D97-AF65-F5344CB8AC3E}">
        <p14:creationId xmlns:p14="http://schemas.microsoft.com/office/powerpoint/2010/main" val="12755179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http://www.denverdatarecovery.net/wp-content/uploads/2010/10/data-recovery-physical.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4718" y="4539082"/>
            <a:ext cx="3784858" cy="223838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5398" y="1241524"/>
            <a:ext cx="3016155" cy="2576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quarter" idx="11"/>
          </p:nvPr>
        </p:nvSpPr>
        <p:spPr>
          <a:xfrm>
            <a:off x="219822" y="1689617"/>
            <a:ext cx="6594896" cy="4521440"/>
          </a:xfrm>
        </p:spPr>
        <p:txBody>
          <a:bodyPr>
            <a:noAutofit/>
          </a:bodyPr>
          <a:lstStyle/>
          <a:p>
            <a:r>
              <a:rPr lang="it-IT" dirty="0"/>
              <a:t>Costi di ripristino delle infrastrutture informatiche;</a:t>
            </a:r>
          </a:p>
          <a:p>
            <a:r>
              <a:rPr lang="it-IT" dirty="0"/>
              <a:t>Perdita </a:t>
            </a:r>
            <a:r>
              <a:rPr lang="it-IT" dirty="0">
                <a:solidFill>
                  <a:schemeClr val="tx1"/>
                </a:solidFill>
              </a:rPr>
              <a:t>di fatturato per interruzione dell’attività;</a:t>
            </a:r>
          </a:p>
          <a:p>
            <a:r>
              <a:rPr lang="it-IT" dirty="0">
                <a:solidFill>
                  <a:schemeClr val="tx1"/>
                </a:solidFill>
              </a:rPr>
              <a:t>Perdita di fornitori o partner commerciali o eventuale contenzioso;</a:t>
            </a:r>
          </a:p>
          <a:p>
            <a:r>
              <a:rPr lang="it-IT" dirty="0">
                <a:solidFill>
                  <a:schemeClr val="tx1"/>
                </a:solidFill>
              </a:rPr>
              <a:t>Perdita di fatturato e clientela per divulgazione di informazioni riservate;</a:t>
            </a:r>
          </a:p>
          <a:p>
            <a:r>
              <a:rPr lang="it-IT" dirty="0"/>
              <a:t>Costi regulatory / notificazioni / legali;</a:t>
            </a:r>
            <a:endParaRPr lang="it-IT" dirty="0">
              <a:solidFill>
                <a:schemeClr val="tx1"/>
              </a:solidFill>
            </a:endParaRPr>
          </a:p>
          <a:p>
            <a:r>
              <a:rPr lang="it-IT" dirty="0">
                <a:solidFill>
                  <a:schemeClr val="tx1"/>
                </a:solidFill>
              </a:rPr>
              <a:t>Azione di risarcimento dei titolari dei dati personali divulgati.</a:t>
            </a:r>
          </a:p>
          <a:p>
            <a:endParaRPr lang="en-GB" dirty="0">
              <a:solidFill>
                <a:schemeClr val="tx1"/>
              </a:solidFill>
            </a:endParaRPr>
          </a:p>
        </p:txBody>
      </p:sp>
      <p:sp>
        <p:nvSpPr>
          <p:cNvPr id="7" name="Apertura dei lavori a cura del:"/>
          <p:cNvSpPr txBox="1"/>
          <p:nvPr/>
        </p:nvSpPr>
        <p:spPr>
          <a:xfrm>
            <a:off x="219822" y="142403"/>
            <a:ext cx="8252373" cy="895115"/>
          </a:xfrm>
          <a:prstGeom prst="rect">
            <a:avLst/>
          </a:prstGeom>
          <a:ln w="12700">
            <a:miter lim="400000"/>
          </a:ln>
          <a:extLst>
            <a:ext uri="{C572A759-6A51-4108-AA02-DFA0A04FC94B}">
              <ma14:wrappingTextBoxFlag xmlns="" xmlns:ma14="http://schemas.microsoft.com/office/mac/drawingml/2011/main" val="1"/>
            </a:ext>
          </a:extLst>
        </p:spPr>
        <p:txBody>
          <a:bodyPr wrap="square" lIns="22859" tIns="22859" rIns="22859" bIns="22859">
            <a:spAutoFit/>
          </a:bodyPr>
          <a:lstStyle>
            <a:lvl1pPr>
              <a:defRPr sz="5000">
                <a:solidFill>
                  <a:srgbClr val="59B7DE"/>
                </a:solidFill>
                <a:latin typeface="Lato Semibold"/>
                <a:ea typeface="Lato Semibold"/>
                <a:cs typeface="Lato Semibold"/>
                <a:sym typeface="Lato Semibold"/>
              </a:defRPr>
            </a:lvl1pPr>
          </a:lstStyle>
          <a:p>
            <a:pPr marL="0" marR="0" lvl="0" indent="0" algn="l" defTabSz="914400" rtl="0" eaLnBrk="1" fontAlgn="auto" latinLnBrk="0" hangingPunct="1">
              <a:lnSpc>
                <a:spcPts val="33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libri Light" panose="020F0302020204030204"/>
                <a:cs typeface="Lato Semibold"/>
                <a:sym typeface="Lato Semibold"/>
              </a:rPr>
              <a:t>Principali</a:t>
            </a:r>
            <a:r>
              <a:rPr kumimoji="0" lang="en-US" sz="3200" b="1" i="0" u="none" strike="noStrike" kern="1200" cap="none" spc="0" normalizeH="0" baseline="0" noProof="0" dirty="0">
                <a:ln>
                  <a:noFill/>
                </a:ln>
                <a:solidFill>
                  <a:srgbClr val="4472C4"/>
                </a:solidFill>
                <a:effectLst/>
                <a:uLnTx/>
                <a:uFillTx/>
                <a:latin typeface="Calibri Light" panose="020F0302020204030204"/>
                <a:cs typeface="Lato Semibold"/>
                <a:sym typeface="Lato Semibold"/>
              </a:rPr>
              <a:t> </a:t>
            </a:r>
            <a:r>
              <a:rPr kumimoji="0" lang="en-US" sz="3200" b="1" i="0" u="none" strike="noStrike" kern="1200" cap="none" spc="0" normalizeH="0" baseline="0" noProof="0" dirty="0" err="1">
                <a:ln>
                  <a:noFill/>
                </a:ln>
                <a:solidFill>
                  <a:srgbClr val="4472C4"/>
                </a:solidFill>
                <a:effectLst/>
                <a:uLnTx/>
                <a:uFillTx/>
                <a:latin typeface="Calibri Light" panose="020F0302020204030204"/>
                <a:cs typeface="Lato Semibold"/>
                <a:sym typeface="Lato Semibold"/>
              </a:rPr>
              <a:t>danni</a:t>
            </a:r>
            <a:r>
              <a:rPr kumimoji="0" lang="en-US" sz="3200" b="1" i="0" u="none" strike="noStrike" kern="1200" cap="none" spc="0" normalizeH="0" baseline="0" noProof="0" dirty="0">
                <a:ln>
                  <a:noFill/>
                </a:ln>
                <a:solidFill>
                  <a:srgbClr val="4472C4"/>
                </a:solidFill>
                <a:effectLst/>
                <a:uLnTx/>
                <a:uFillTx/>
                <a:latin typeface="Calibri Light" panose="020F0302020204030204"/>
                <a:cs typeface="Lato Semibold"/>
                <a:sym typeface="Lato Semibold"/>
              </a:rPr>
              <a:t> </a:t>
            </a:r>
            <a:r>
              <a:rPr kumimoji="0" lang="en-US" sz="3200" b="1" i="0" u="none" strike="noStrike" kern="1200" cap="none" spc="0" normalizeH="0" baseline="0" noProof="0" dirty="0" err="1">
                <a:ln>
                  <a:noFill/>
                </a:ln>
                <a:solidFill>
                  <a:srgbClr val="4472C4"/>
                </a:solidFill>
                <a:effectLst/>
                <a:uLnTx/>
                <a:uFillTx/>
                <a:latin typeface="Calibri Light" panose="020F0302020204030204"/>
                <a:cs typeface="Lato Semibold"/>
                <a:sym typeface="Lato Semibold"/>
              </a:rPr>
              <a:t>subiti</a:t>
            </a:r>
            <a:r>
              <a:rPr kumimoji="0" lang="en-US" sz="3200" b="1" i="0" u="none" strike="noStrike" kern="1200" cap="none" spc="0" normalizeH="0" baseline="0" noProof="0" dirty="0">
                <a:ln>
                  <a:noFill/>
                </a:ln>
                <a:solidFill>
                  <a:srgbClr val="4472C4"/>
                </a:solidFill>
                <a:effectLst/>
                <a:uLnTx/>
                <a:uFillTx/>
                <a:latin typeface="Calibri Light" panose="020F0302020204030204"/>
                <a:cs typeface="Lato Semibold"/>
                <a:sym typeface="Lato Semibold"/>
              </a:rPr>
              <a:t> </a:t>
            </a:r>
            <a:r>
              <a:rPr kumimoji="0" lang="en-US" sz="3200" b="1" i="0" u="none" strike="noStrike" kern="1200" cap="none" spc="0" normalizeH="0" baseline="0" noProof="0" dirty="0" err="1">
                <a:ln>
                  <a:noFill/>
                </a:ln>
                <a:solidFill>
                  <a:srgbClr val="4472C4"/>
                </a:solidFill>
                <a:effectLst/>
                <a:uLnTx/>
                <a:uFillTx/>
                <a:latin typeface="Calibri Light" panose="020F0302020204030204"/>
                <a:cs typeface="Lato Semibold"/>
                <a:sym typeface="Lato Semibold"/>
              </a:rPr>
              <a:t>dalle</a:t>
            </a:r>
            <a:r>
              <a:rPr kumimoji="0" lang="en-US" sz="3200" b="1" i="0" u="none" strike="noStrike" kern="1200" cap="none" spc="0" normalizeH="0" baseline="0" noProof="0" dirty="0">
                <a:ln>
                  <a:noFill/>
                </a:ln>
                <a:solidFill>
                  <a:srgbClr val="4472C4"/>
                </a:solidFill>
                <a:effectLst/>
                <a:uLnTx/>
                <a:uFillTx/>
                <a:latin typeface="Calibri Light" panose="020F0302020204030204"/>
                <a:cs typeface="Lato Semibold"/>
                <a:sym typeface="Lato Semibold"/>
              </a:rPr>
              <a:t> </a:t>
            </a:r>
            <a:r>
              <a:rPr kumimoji="0" lang="en-US" sz="3200" b="1" i="0" u="none" strike="noStrike" kern="1200" cap="none" spc="0" normalizeH="0" baseline="0" noProof="0" dirty="0" err="1">
                <a:ln>
                  <a:noFill/>
                </a:ln>
                <a:solidFill>
                  <a:srgbClr val="4472C4"/>
                </a:solidFill>
                <a:effectLst/>
                <a:uLnTx/>
                <a:uFillTx/>
                <a:latin typeface="Calibri Light" panose="020F0302020204030204"/>
                <a:cs typeface="Lato Semibold"/>
                <a:sym typeface="Lato Semibold"/>
              </a:rPr>
              <a:t>imprese</a:t>
            </a:r>
            <a:endParaRPr kumimoji="0" lang="en-US" sz="3200" b="1" i="0" u="none" strike="noStrike" kern="1200" cap="none" spc="0" normalizeH="0" baseline="0" noProof="0" dirty="0">
              <a:ln>
                <a:noFill/>
              </a:ln>
              <a:solidFill>
                <a:srgbClr val="4472C4"/>
              </a:solidFill>
              <a:effectLst/>
              <a:uLnTx/>
              <a:uFillTx/>
              <a:latin typeface="Calibri Light" panose="020F0302020204030204"/>
              <a:cs typeface="Lato Semibold"/>
              <a:sym typeface="Lato Semibold"/>
            </a:endParaRPr>
          </a:p>
          <a:p>
            <a:pPr marL="0" marR="0" lvl="0" indent="0" algn="l" defTabSz="914400" rtl="0" eaLnBrk="1" fontAlgn="auto" latinLnBrk="0" hangingPunct="1">
              <a:lnSpc>
                <a:spcPts val="33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Calibri Light" panose="020F0302020204030204"/>
                <a:cs typeface="Lato Semibold"/>
                <a:sym typeface="Lato Semibold"/>
              </a:rPr>
              <a:t>in </a:t>
            </a:r>
            <a:r>
              <a:rPr kumimoji="0" lang="en-US" sz="3200" b="1" i="0" u="none" strike="noStrike" kern="1200" cap="none" spc="0" normalizeH="0" baseline="0" noProof="0" dirty="0" err="1">
                <a:ln>
                  <a:noFill/>
                </a:ln>
                <a:solidFill>
                  <a:srgbClr val="4472C4"/>
                </a:solidFill>
                <a:effectLst/>
                <a:uLnTx/>
                <a:uFillTx/>
                <a:latin typeface="Calibri Light" panose="020F0302020204030204"/>
                <a:cs typeface="Lato Semibold"/>
                <a:sym typeface="Lato Semibold"/>
              </a:rPr>
              <a:t>caso</a:t>
            </a:r>
            <a:r>
              <a:rPr kumimoji="0" lang="en-US" sz="3200" b="1" i="0" u="none" strike="noStrike" kern="1200" cap="none" spc="0" normalizeH="0" baseline="0" noProof="0" dirty="0">
                <a:ln>
                  <a:noFill/>
                </a:ln>
                <a:solidFill>
                  <a:srgbClr val="4472C4"/>
                </a:solidFill>
                <a:effectLst/>
                <a:uLnTx/>
                <a:uFillTx/>
                <a:latin typeface="Calibri Light" panose="020F0302020204030204"/>
                <a:cs typeface="Lato Semibold"/>
                <a:sym typeface="Lato Semibold"/>
              </a:rPr>
              <a:t> di </a:t>
            </a:r>
            <a:r>
              <a:rPr kumimoji="0" lang="en-US" sz="3200" b="1" i="0" u="none" strike="noStrike" kern="1200" cap="none" spc="0" normalizeH="0" baseline="0" noProof="0" dirty="0" err="1">
                <a:ln>
                  <a:noFill/>
                </a:ln>
                <a:solidFill>
                  <a:srgbClr val="4472C4"/>
                </a:solidFill>
                <a:effectLst/>
                <a:uLnTx/>
                <a:uFillTx/>
                <a:latin typeface="Calibri Light" panose="020F0302020204030204"/>
                <a:cs typeface="Lato Semibold"/>
                <a:sym typeface="Lato Semibold"/>
              </a:rPr>
              <a:t>evento</a:t>
            </a:r>
            <a:r>
              <a:rPr kumimoji="0" lang="en-US" sz="3200" b="1" i="0" u="none" strike="noStrike" kern="1200" cap="none" spc="0" normalizeH="0" baseline="0" noProof="0" dirty="0">
                <a:ln>
                  <a:noFill/>
                </a:ln>
                <a:solidFill>
                  <a:srgbClr val="4472C4"/>
                </a:solidFill>
                <a:effectLst/>
                <a:uLnTx/>
                <a:uFillTx/>
                <a:latin typeface="Calibri Light" panose="020F0302020204030204"/>
                <a:cs typeface="Lato Semibold"/>
                <a:sym typeface="Lato Semibold"/>
              </a:rPr>
              <a:t> cyber/data breach</a:t>
            </a:r>
            <a:endParaRPr kumimoji="0" lang="it-IT" sz="3200" b="1" i="0" u="none" strike="noStrike" kern="1200" cap="none" spc="0" normalizeH="0" baseline="0" noProof="0" dirty="0">
              <a:ln>
                <a:noFill/>
              </a:ln>
              <a:solidFill>
                <a:srgbClr val="4472C4"/>
              </a:solidFill>
              <a:effectLst/>
              <a:uLnTx/>
              <a:uFillTx/>
              <a:latin typeface="Calibri Light" panose="020F0302020204030204"/>
              <a:cs typeface="Lato Semibold"/>
              <a:sym typeface="Lato Semibold"/>
            </a:endParaRPr>
          </a:p>
        </p:txBody>
      </p:sp>
      <p:pic>
        <p:nvPicPr>
          <p:cNvPr id="14" name="Immagine 13">
            <a:extLst>
              <a:ext uri="{FF2B5EF4-FFF2-40B4-BE49-F238E27FC236}">
                <a16:creationId xmlns:a16="http://schemas.microsoft.com/office/drawing/2014/main" id="{6A348AEE-8040-490B-9E17-7C3CCE88AA4F}"/>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9750852" y="6756"/>
            <a:ext cx="2441148" cy="582609"/>
          </a:xfrm>
          <a:prstGeom prst="rect">
            <a:avLst/>
          </a:prstGeom>
        </p:spPr>
      </p:pic>
      <p:pic>
        <p:nvPicPr>
          <p:cNvPr id="13" name="pasted-image.pdf" descr="pasted-image.pdf"/>
          <p:cNvPicPr>
            <a:picLocks noChangeAspect="1"/>
          </p:cNvPicPr>
          <p:nvPr/>
        </p:nvPicPr>
        <p:blipFill>
          <a:blip r:embed="rId6"/>
          <a:stretch>
            <a:fillRect/>
          </a:stretch>
        </p:blipFill>
        <p:spPr>
          <a:xfrm>
            <a:off x="5840119" y="6571686"/>
            <a:ext cx="511762" cy="143911"/>
          </a:xfrm>
          <a:prstGeom prst="rect">
            <a:avLst/>
          </a:prstGeom>
          <a:ln w="12700">
            <a:miter lim="400000"/>
          </a:ln>
        </p:spPr>
      </p:pic>
      <p:pic>
        <p:nvPicPr>
          <p:cNvPr id="1030"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a:stretch/>
        </p:blipFill>
        <p:spPr bwMode="auto">
          <a:xfrm>
            <a:off x="9237305" y="2341428"/>
            <a:ext cx="2864499" cy="1817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40101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6912" y="170459"/>
            <a:ext cx="9750314" cy="720000"/>
          </a:xfrm>
        </p:spPr>
        <p:txBody>
          <a:bodyPr>
            <a:noAutofit/>
          </a:bodyPr>
          <a:lstStyle/>
          <a:p>
            <a:r>
              <a:rPr lang="it-IT" sz="4000" b="1" cap="small" dirty="0">
                <a:solidFill>
                  <a:schemeClr val="accent1"/>
                </a:solidFill>
              </a:rPr>
              <a:t>Responsabilità del management</a:t>
            </a:r>
          </a:p>
        </p:txBody>
      </p:sp>
      <p:pic>
        <p:nvPicPr>
          <p:cNvPr id="4" name="Immagine 3">
            <a:extLst>
              <a:ext uri="{FF2B5EF4-FFF2-40B4-BE49-F238E27FC236}">
                <a16:creationId xmlns:a16="http://schemas.microsoft.com/office/drawing/2014/main" id="{B253878E-5661-4475-935D-15C3DE2E1B7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127226" y="43377"/>
            <a:ext cx="2015612" cy="259197"/>
          </a:xfrm>
          <a:prstGeom prst="rect">
            <a:avLst/>
          </a:prstGeom>
        </p:spPr>
      </p:pic>
      <p:sp>
        <p:nvSpPr>
          <p:cNvPr id="5" name="Segnaposto contenuto 2">
            <a:extLst>
              <a:ext uri="{FF2B5EF4-FFF2-40B4-BE49-F238E27FC236}">
                <a16:creationId xmlns:a16="http://schemas.microsoft.com/office/drawing/2014/main" id="{C4A0F4D5-13E4-4F2D-876B-979278DB7F18}"/>
              </a:ext>
            </a:extLst>
          </p:cNvPr>
          <p:cNvSpPr txBox="1">
            <a:spLocks/>
          </p:cNvSpPr>
          <p:nvPr/>
        </p:nvSpPr>
        <p:spPr>
          <a:xfrm>
            <a:off x="318921" y="1088341"/>
            <a:ext cx="6588968" cy="5542746"/>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Il GDPR adotta un </a:t>
            </a:r>
            <a:r>
              <a:rPr kumimoji="0" lang="it-IT" sz="3200" b="0"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rPr>
              <a:t>approccio programmatico</a:t>
            </a:r>
            <a:r>
              <a:rPr kumimoji="0" lang="it-IT"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e non </a:t>
            </a:r>
            <a:r>
              <a:rPr kumimoji="0" lang="it-IT" sz="3200" b="0" i="0" u="none" strike="noStrike" kern="1200" cap="none" spc="0" normalizeH="0" baseline="0" noProof="0" dirty="0">
                <a:ln>
                  <a:noFill/>
                </a:ln>
                <a:solidFill>
                  <a:srgbClr val="C00000"/>
                </a:solidFill>
                <a:effectLst/>
                <a:uLnTx/>
                <a:uFillTx/>
                <a:latin typeface="Calibri" panose="020F0502020204030204"/>
                <a:ea typeface="+mn-ea"/>
                <a:cs typeface="Calibri" panose="020F0502020204030204" pitchFamily="34" charset="0"/>
              </a:rPr>
              <a:t>prescrittivo</a:t>
            </a:r>
            <a:r>
              <a:rPr kumimoji="0" lang="it-IT"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Conseguenze:</a:t>
            </a:r>
          </a:p>
          <a:p>
            <a:pPr marL="457200" marR="0" lvl="0" indent="-4572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it-IT"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Più libertà (per determinare i dati trattati, finalità e modalità di trattamento);</a:t>
            </a:r>
          </a:p>
          <a:p>
            <a:pPr marL="457200" marR="0" lvl="0" indent="-4572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it-IT"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Necessità di condurre un risk-</a:t>
            </a:r>
            <a:r>
              <a:rPr kumimoji="0" lang="it-IT" sz="32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assessment</a:t>
            </a:r>
            <a:r>
              <a:rPr kumimoji="0" lang="it-IT"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indipendente e autonomo;</a:t>
            </a:r>
          </a:p>
          <a:p>
            <a:pPr marL="457200" marR="0" lvl="0" indent="-4572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it-IT"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Aumento del perimetro di responsabilità;</a:t>
            </a:r>
          </a:p>
          <a:p>
            <a:pPr marL="457200" marR="0" lvl="0" indent="-4572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it-IT" sz="32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Necessità di gestire la responsabilità a tutti i livelli.</a:t>
            </a:r>
            <a:endPar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Immagine 6" descr="Immagine che contiene esterni, cielo, cavallo, paese&#10;&#10;Descrizione generata con affidabilità elevata">
            <a:extLst>
              <a:ext uri="{FF2B5EF4-FFF2-40B4-BE49-F238E27FC236}">
                <a16:creationId xmlns:a16="http://schemas.microsoft.com/office/drawing/2014/main" id="{64EEF595-AE5A-4637-96DE-98441FD2C2C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361879" y="0"/>
            <a:ext cx="6002130" cy="667253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effectLst>
            <a:softEdge rad="609600"/>
          </a:effectLst>
        </p:spPr>
      </p:pic>
    </p:spTree>
    <p:extLst>
      <p:ext uri="{BB962C8B-B14F-4D97-AF65-F5344CB8AC3E}">
        <p14:creationId xmlns:p14="http://schemas.microsoft.com/office/powerpoint/2010/main" val="1021433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E2083974-6AC8-4F79-B938-89C1C6ACAD9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9750852" y="6756"/>
            <a:ext cx="2441148" cy="582609"/>
          </a:xfrm>
          <a:prstGeom prst="rect">
            <a:avLst/>
          </a:prstGeom>
        </p:spPr>
      </p:pic>
      <p:sp>
        <p:nvSpPr>
          <p:cNvPr id="2" name="Rettangolo 1">
            <a:extLst>
              <a:ext uri="{FF2B5EF4-FFF2-40B4-BE49-F238E27FC236}">
                <a16:creationId xmlns:a16="http://schemas.microsoft.com/office/drawing/2014/main" id="{4FEDE80B-D2F2-4E43-AE7F-B161AB540EA4}"/>
              </a:ext>
            </a:extLst>
          </p:cNvPr>
          <p:cNvSpPr/>
          <p:nvPr/>
        </p:nvSpPr>
        <p:spPr>
          <a:xfrm>
            <a:off x="1558506" y="2276043"/>
            <a:ext cx="8465387"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400" b="1" i="0" u="none" strike="noStrike" kern="1200" cap="none" spc="0" normalizeH="0" baseline="0" noProof="0" dirty="0">
                <a:ln>
                  <a:noFill/>
                </a:ln>
                <a:solidFill>
                  <a:srgbClr val="0070C0"/>
                </a:solidFill>
                <a:effectLst/>
                <a:uLnTx/>
                <a:uFillTx/>
                <a:latin typeface="Calibri Light" panose="020F0302020204030204"/>
                <a:ea typeface="+mn-ea"/>
                <a:cs typeface="+mn-cs"/>
              </a:rPr>
              <a:t>Regolamento DORA e Direttiva NIS2</a:t>
            </a:r>
          </a:p>
        </p:txBody>
      </p:sp>
    </p:spTree>
    <p:extLst>
      <p:ext uri="{BB962C8B-B14F-4D97-AF65-F5344CB8AC3E}">
        <p14:creationId xmlns:p14="http://schemas.microsoft.com/office/powerpoint/2010/main" val="14881988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4EC139B6-E359-44D0-9145-F88895BDCF44}"/>
              </a:ext>
            </a:extLst>
          </p:cNvPr>
          <p:cNvSpPr/>
          <p:nvPr/>
        </p:nvSpPr>
        <p:spPr>
          <a:xfrm>
            <a:off x="193933" y="1417439"/>
            <a:ext cx="6022140" cy="2308324"/>
          </a:xfrm>
          <a:prstGeom prst="rect">
            <a:avLst/>
          </a:prstGeom>
          <a:ln w="3175">
            <a:solidFill>
              <a:srgbClr val="0070C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Il </a:t>
            </a:r>
            <a:r>
              <a:rPr kumimoji="0" lang="it-IT" sz="2400" b="1" i="0" u="none" strike="noStrike" kern="1200" cap="none" spc="0" normalizeH="0" baseline="0" noProof="0" dirty="0">
                <a:ln>
                  <a:noFill/>
                </a:ln>
                <a:solidFill>
                  <a:prstClr val="black"/>
                </a:solidFill>
                <a:effectLst/>
                <a:uLnTx/>
                <a:uFillTx/>
                <a:latin typeface="Calibri" panose="020F0502020204030204"/>
                <a:ea typeface="+mn-ea"/>
                <a:cs typeface="+mn-cs"/>
              </a:rPr>
              <a:t>14 dicembre 2022 </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è stato adottato il Regolamento DORA ("Digital Operational </a:t>
            </a:r>
            <a:r>
              <a:rPr kumimoji="0" lang="it-IT" sz="2400" b="0" i="0" u="none" strike="noStrike" kern="1200" cap="none" spc="0" normalizeH="0" baseline="0" noProof="0" dirty="0" err="1">
                <a:ln>
                  <a:noFill/>
                </a:ln>
                <a:solidFill>
                  <a:prstClr val="black"/>
                </a:solidFill>
                <a:effectLst/>
                <a:uLnTx/>
                <a:uFillTx/>
                <a:latin typeface="Calibri" panose="020F0502020204030204"/>
                <a:ea typeface="+mn-ea"/>
                <a:cs typeface="+mn-cs"/>
              </a:rPr>
              <a:t>Resilience</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Act") che ha l'obiettivo di consolidare e armonizzare a livello europeo la </a:t>
            </a:r>
            <a:r>
              <a:rPr kumimoji="0" lang="it-IT"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resilienza operativa digitale </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nel settore finanziario</a:t>
            </a:r>
          </a:p>
        </p:txBody>
      </p:sp>
      <p:sp>
        <p:nvSpPr>
          <p:cNvPr id="15" name="Rettangolo 14">
            <a:extLst>
              <a:ext uri="{FF2B5EF4-FFF2-40B4-BE49-F238E27FC236}">
                <a16:creationId xmlns:a16="http://schemas.microsoft.com/office/drawing/2014/main" id="{0C484977-DB58-4CDD-9CBA-7EFB1922A90D}"/>
              </a:ext>
            </a:extLst>
          </p:cNvPr>
          <p:cNvSpPr/>
          <p:nvPr/>
        </p:nvSpPr>
        <p:spPr>
          <a:xfrm>
            <a:off x="300608" y="116415"/>
            <a:ext cx="5795392" cy="954107"/>
          </a:xfrm>
          <a:prstGeom prst="rect">
            <a:avLst/>
          </a:prstGeom>
          <a:ln>
            <a:solidFill>
              <a:srgbClr val="0070C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002060"/>
                </a:solidFill>
                <a:effectLst/>
                <a:uLnTx/>
                <a:uFillTx/>
                <a:latin typeface="Calibri" panose="020F0502020204030204"/>
                <a:ea typeface="+mn-ea"/>
                <a:cs typeface="+mn-cs"/>
              </a:rPr>
              <a:t>Il Regolamento DORA - REGOLAMENTO (UE) 2022/2554</a:t>
            </a:r>
          </a:p>
        </p:txBody>
      </p:sp>
      <p:sp>
        <p:nvSpPr>
          <p:cNvPr id="16" name="Rettangolo 15">
            <a:extLst>
              <a:ext uri="{FF2B5EF4-FFF2-40B4-BE49-F238E27FC236}">
                <a16:creationId xmlns:a16="http://schemas.microsoft.com/office/drawing/2014/main" id="{1EAEF3F4-1FCF-4D0A-91A5-1964E9746461}"/>
              </a:ext>
            </a:extLst>
          </p:cNvPr>
          <p:cNvSpPr/>
          <p:nvPr/>
        </p:nvSpPr>
        <p:spPr>
          <a:xfrm>
            <a:off x="412669" y="3903864"/>
            <a:ext cx="5683331" cy="2677656"/>
          </a:xfrm>
          <a:prstGeom prst="rect">
            <a:avLst/>
          </a:prstGeom>
          <a:ln w="3175">
            <a:solidFill>
              <a:srgbClr val="0070C0"/>
            </a:solidFill>
          </a:ln>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1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mn-cs"/>
              </a:rPr>
              <a:t>enti finanziari di stampo “tradizionale”</a:t>
            </a:r>
            <a:r>
              <a:rPr kumimoji="0" lang="it-IT" sz="2100" b="0" i="0" u="none" strike="noStrike" kern="1200" cap="none" spc="0" normalizeH="0" baseline="0" noProof="0" dirty="0">
                <a:ln>
                  <a:noFill/>
                </a:ln>
                <a:solidFill>
                  <a:prstClr val="black"/>
                </a:solidFill>
                <a:effectLst/>
                <a:uLnTx/>
                <a:uFillTx/>
                <a:latin typeface="Calibri" panose="020F0502020204030204"/>
                <a:ea typeface="+mn-ea"/>
                <a:cs typeface="+mn-cs"/>
              </a:rPr>
              <a:t>: banche, imprese di investimento, istituti di pagamento, assicurazioni, intermediari assicurativi, gestori di fondi alternativi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100" b="0"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panose="020F0502020204030204"/>
                <a:ea typeface="+mn-ea"/>
                <a:cs typeface="+mn-cs"/>
              </a:rPr>
              <a:t>nuovi attori </a:t>
            </a:r>
            <a:r>
              <a:rPr kumimoji="0" lang="it-IT" sz="2100" b="0" i="0" u="none" strike="noStrike" kern="1200" cap="none" spc="0" normalizeH="0" baseline="0" noProof="0" dirty="0">
                <a:ln>
                  <a:noFill/>
                </a:ln>
                <a:solidFill>
                  <a:prstClr val="black"/>
                </a:solidFill>
                <a:effectLst/>
                <a:uLnTx/>
                <a:uFillTx/>
                <a:latin typeface="Calibri" panose="020F0502020204030204"/>
                <a:ea typeface="+mn-ea"/>
                <a:cs typeface="+mn-cs"/>
              </a:rPr>
              <a:t>del mercato (es. aziende di servizi di cripto-asset), fornitori critici di servizi ICT (es. fornitori di servizi cloud, emittenti token),  fornitori di servizi di comunicazione dati</a:t>
            </a:r>
          </a:p>
        </p:txBody>
      </p:sp>
      <p:sp>
        <p:nvSpPr>
          <p:cNvPr id="17" name="Rettangolo 16">
            <a:extLst>
              <a:ext uri="{FF2B5EF4-FFF2-40B4-BE49-F238E27FC236}">
                <a16:creationId xmlns:a16="http://schemas.microsoft.com/office/drawing/2014/main" id="{669ED51C-2EE5-48E2-A1DA-AD48AEB92708}"/>
              </a:ext>
            </a:extLst>
          </p:cNvPr>
          <p:cNvSpPr/>
          <p:nvPr/>
        </p:nvSpPr>
        <p:spPr>
          <a:xfrm>
            <a:off x="6923934" y="1515124"/>
            <a:ext cx="4912342" cy="830997"/>
          </a:xfrm>
          <a:prstGeom prst="rect">
            <a:avLst/>
          </a:prstGeom>
          <a:ln w="3175">
            <a:solidFill>
              <a:srgbClr val="C0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succede alla Direttiva (UE) 2016/1148 (“Direttiva NIS1”)</a:t>
            </a:r>
          </a:p>
        </p:txBody>
      </p:sp>
      <p:sp>
        <p:nvSpPr>
          <p:cNvPr id="19" name="Rettangolo 18">
            <a:extLst>
              <a:ext uri="{FF2B5EF4-FFF2-40B4-BE49-F238E27FC236}">
                <a16:creationId xmlns:a16="http://schemas.microsoft.com/office/drawing/2014/main" id="{5BC18244-0EFA-451F-8776-E2AFC08897DB}"/>
              </a:ext>
            </a:extLst>
          </p:cNvPr>
          <p:cNvSpPr/>
          <p:nvPr/>
        </p:nvSpPr>
        <p:spPr>
          <a:xfrm>
            <a:off x="6580851" y="150366"/>
            <a:ext cx="5310541" cy="954107"/>
          </a:xfrm>
          <a:prstGeom prst="rect">
            <a:avLst/>
          </a:prstGeom>
          <a:ln>
            <a:solidFill>
              <a:srgbClr val="C0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002060"/>
                </a:solidFill>
                <a:effectLst/>
                <a:uLnTx/>
                <a:uFillTx/>
                <a:latin typeface="Calibri" panose="020F0502020204030204"/>
                <a:ea typeface="+mn-ea"/>
                <a:cs typeface="+mn-cs"/>
              </a:rPr>
              <a:t>La Direttiva NIS 2 -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002060"/>
                </a:solidFill>
                <a:effectLst/>
                <a:uLnTx/>
                <a:uFillTx/>
                <a:latin typeface="Calibri" panose="020F0502020204030204"/>
                <a:ea typeface="+mn-ea"/>
                <a:cs typeface="+mn-cs"/>
              </a:rPr>
              <a:t>DIRETTIVA (UE) 2022/2555</a:t>
            </a:r>
          </a:p>
        </p:txBody>
      </p:sp>
      <p:sp>
        <p:nvSpPr>
          <p:cNvPr id="20" name="Rettangolo 19">
            <a:extLst>
              <a:ext uri="{FF2B5EF4-FFF2-40B4-BE49-F238E27FC236}">
                <a16:creationId xmlns:a16="http://schemas.microsoft.com/office/drawing/2014/main" id="{6A5AE691-8624-494D-B890-323F6C732948}"/>
              </a:ext>
            </a:extLst>
          </p:cNvPr>
          <p:cNvSpPr/>
          <p:nvPr/>
        </p:nvSpPr>
        <p:spPr>
          <a:xfrm>
            <a:off x="6774455" y="2839456"/>
            <a:ext cx="5211300" cy="1569660"/>
          </a:xfrm>
          <a:prstGeom prst="rect">
            <a:avLst/>
          </a:prstGeom>
          <a:ln w="3175">
            <a:solidFill>
              <a:srgbClr val="C0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introduce una serie di nuovi obblighi in materia di cybersecurity per:</a:t>
            </a:r>
          </a:p>
          <a:p>
            <a:pPr marL="457200" marR="0" lvl="0" indent="-457200" algn="l" defTabSz="914400" rtl="0" eaLnBrk="1" fontAlgn="auto" latinLnBrk="0" hangingPunct="1">
              <a:lnSpc>
                <a:spcPct val="100000"/>
              </a:lnSpc>
              <a:spcBef>
                <a:spcPts val="0"/>
              </a:spcBef>
              <a:spcAft>
                <a:spcPts val="0"/>
              </a:spcAft>
              <a:buClrTx/>
              <a:buSzTx/>
              <a:buFont typeface="+mj-lt"/>
              <a:buAutoNum type="alphaLcParenR"/>
              <a:tabLst/>
              <a:defRPr/>
            </a:pP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“soggetti essenziali”</a:t>
            </a:r>
          </a:p>
          <a:p>
            <a:pPr marL="457200" marR="0" lvl="0" indent="-457200" algn="l" defTabSz="914400" rtl="0" eaLnBrk="1" fontAlgn="auto" latinLnBrk="0" hangingPunct="1">
              <a:lnSpc>
                <a:spcPct val="100000"/>
              </a:lnSpc>
              <a:spcBef>
                <a:spcPts val="0"/>
              </a:spcBef>
              <a:spcAft>
                <a:spcPts val="0"/>
              </a:spcAft>
              <a:buClrTx/>
              <a:buSzTx/>
              <a:buFont typeface="+mj-lt"/>
              <a:buAutoNum type="alphaLcParenR"/>
              <a:tabLst/>
              <a:defRPr/>
            </a:pP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“soggetti importanti”</a:t>
            </a:r>
          </a:p>
        </p:txBody>
      </p:sp>
      <p:sp>
        <p:nvSpPr>
          <p:cNvPr id="22" name="Rettangolo 21">
            <a:extLst>
              <a:ext uri="{FF2B5EF4-FFF2-40B4-BE49-F238E27FC236}">
                <a16:creationId xmlns:a16="http://schemas.microsoft.com/office/drawing/2014/main" id="{5938404B-9411-450B-92F4-36A923F0B55B}"/>
              </a:ext>
            </a:extLst>
          </p:cNvPr>
          <p:cNvSpPr/>
          <p:nvPr/>
        </p:nvSpPr>
        <p:spPr>
          <a:xfrm>
            <a:off x="6994576" y="4902451"/>
            <a:ext cx="4771058" cy="1323439"/>
          </a:xfrm>
          <a:prstGeom prst="rect">
            <a:avLst/>
          </a:prstGeom>
          <a:ln>
            <a:solidFill>
              <a:srgbClr val="C0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La Direttiva NIS2 si applica prevalentemente a medie e grandi imprese (non si applica in genere alle piccole e micro imprese salvo eccezioni).</a:t>
            </a:r>
          </a:p>
        </p:txBody>
      </p:sp>
    </p:spTree>
    <p:extLst>
      <p:ext uri="{BB962C8B-B14F-4D97-AF65-F5344CB8AC3E}">
        <p14:creationId xmlns:p14="http://schemas.microsoft.com/office/powerpoint/2010/main" val="251290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E2083974-6AC8-4F79-B938-89C1C6ACAD9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9750852" y="6756"/>
            <a:ext cx="2441148" cy="582609"/>
          </a:xfrm>
          <a:prstGeom prst="rect">
            <a:avLst/>
          </a:prstGeom>
        </p:spPr>
      </p:pic>
      <p:sp>
        <p:nvSpPr>
          <p:cNvPr id="2" name="Rettangolo 1">
            <a:extLst>
              <a:ext uri="{FF2B5EF4-FFF2-40B4-BE49-F238E27FC236}">
                <a16:creationId xmlns:a16="http://schemas.microsoft.com/office/drawing/2014/main" id="{4FEDE80B-D2F2-4E43-AE7F-B161AB540EA4}"/>
              </a:ext>
            </a:extLst>
          </p:cNvPr>
          <p:cNvSpPr/>
          <p:nvPr/>
        </p:nvSpPr>
        <p:spPr>
          <a:xfrm>
            <a:off x="436959" y="20275"/>
            <a:ext cx="722005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a:noFill/>
                </a:ln>
                <a:solidFill>
                  <a:srgbClr val="0070C0"/>
                </a:solidFill>
                <a:effectLst/>
                <a:uLnTx/>
                <a:uFillTx/>
                <a:latin typeface="Calibri" panose="020F0502020204030204"/>
                <a:ea typeface="+mn-ea"/>
                <a:cs typeface="+mn-cs"/>
              </a:rPr>
              <a:t>Governo e organizzazione interna</a:t>
            </a:r>
          </a:p>
        </p:txBody>
      </p:sp>
      <p:sp>
        <p:nvSpPr>
          <p:cNvPr id="5" name="Rettangolo 4">
            <a:extLst>
              <a:ext uri="{FF2B5EF4-FFF2-40B4-BE49-F238E27FC236}">
                <a16:creationId xmlns:a16="http://schemas.microsoft.com/office/drawing/2014/main" id="{737A3F20-B42B-4032-B356-9A94D6394008}"/>
              </a:ext>
            </a:extLst>
          </p:cNvPr>
          <p:cNvSpPr/>
          <p:nvPr/>
        </p:nvSpPr>
        <p:spPr>
          <a:xfrm>
            <a:off x="1995056" y="660275"/>
            <a:ext cx="10105438" cy="6129883"/>
          </a:xfrm>
          <a:prstGeom prst="rect">
            <a:avLst/>
          </a:prstGeom>
          <a:ln w="19050">
            <a:solidFill>
              <a:srgbClr val="0070C0"/>
            </a:solidFill>
          </a:ln>
        </p:spPr>
        <p:txBody>
          <a:bodyPr wrap="square">
            <a:spAutoFit/>
          </a:bodyPr>
          <a:lstStyle/>
          <a:p>
            <a:pPr marL="0" marR="0" lvl="0" indent="0" algn="ctr" defTabSz="914400" rtl="0" eaLnBrk="1" fontAlgn="auto" latinLnBrk="0" hangingPunct="1">
              <a:lnSpc>
                <a:spcPct val="100000"/>
              </a:lnSpc>
              <a:spcBef>
                <a:spcPts val="0"/>
              </a:spcBef>
              <a:spcAft>
                <a:spcPts val="450"/>
              </a:spcAft>
              <a:buClrTx/>
              <a:buSzTx/>
              <a:buFontTx/>
              <a:buNone/>
              <a:tabLst/>
              <a:defRPr/>
            </a:pPr>
            <a:r>
              <a:rPr kumimoji="0" lang="it-IT"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organo di gestione </a:t>
            </a:r>
            <a:r>
              <a:rPr kumimoji="0" lang="it-IT"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t>
            </a:r>
          </a:p>
          <a:p>
            <a:pPr marL="257175" marR="0" lvl="0" indent="-257175" algn="just" defTabSz="914400" rtl="0" eaLnBrk="1" fontAlgn="auto" latinLnBrk="0" hangingPunct="1">
              <a:lnSpc>
                <a:spcPts val="1900"/>
              </a:lnSpc>
              <a:spcBef>
                <a:spcPts val="0"/>
              </a:spcBef>
              <a:spcAft>
                <a:spcPts val="0"/>
              </a:spcAft>
              <a:buClrTx/>
              <a:buSzTx/>
              <a:buFont typeface="+mj-lt"/>
              <a:buAutoNum type="alphaLcParenR"/>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Assume</a:t>
            </a: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la</a:t>
            </a: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1" i="0" u="none" strike="noStrike" kern="1200" cap="none" spc="0" normalizeH="0" baseline="0" noProof="0" dirty="0">
                <a:ln>
                  <a:noFill/>
                </a:ln>
                <a:solidFill>
                  <a:srgbClr val="FF0000"/>
                </a:solidFill>
                <a:effectLst/>
                <a:uLnTx/>
                <a:uFillTx/>
                <a:latin typeface="Calibri" panose="020F0502020204030204"/>
                <a:ea typeface="+mn-ea"/>
                <a:cs typeface="+mn-cs"/>
              </a:rPr>
              <a:t>responsabilità finale</a:t>
            </a:r>
            <a:r>
              <a:rPr kumimoji="0" lang="it-IT" sz="18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per la gestione dei rischi informatici;</a:t>
            </a:r>
          </a:p>
          <a:p>
            <a:pPr marL="257175" marR="0" lvl="0" indent="-257175" algn="just" defTabSz="914400" rtl="0" eaLnBrk="1" fontAlgn="auto" latinLnBrk="0" hangingPunct="1">
              <a:lnSpc>
                <a:spcPts val="1900"/>
              </a:lnSpc>
              <a:spcBef>
                <a:spcPts val="0"/>
              </a:spcBef>
              <a:spcAft>
                <a:spcPts val="0"/>
              </a:spcAft>
              <a:buClrTx/>
              <a:buSzTx/>
              <a:buFont typeface="+mj-lt"/>
              <a:buAutoNum type="alphaLcParenR"/>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Predispone politiche miranti a </a:t>
            </a: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garantire il mantenimento di standard elevati </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di disponibilità, autenticità, integrità e riservatezza dei dati; </a:t>
            </a:r>
          </a:p>
          <a:p>
            <a:pPr marL="257175" marR="0" lvl="0" indent="-257175" algn="just" defTabSz="914400" rtl="0" eaLnBrk="1" fontAlgn="auto" latinLnBrk="0" hangingPunct="1">
              <a:lnSpc>
                <a:spcPts val="1900"/>
              </a:lnSpc>
              <a:spcBef>
                <a:spcPts val="0"/>
              </a:spcBef>
              <a:spcAft>
                <a:spcPts val="0"/>
              </a:spcAft>
              <a:buClrTx/>
              <a:buSzTx/>
              <a:buFont typeface="+mj-lt"/>
              <a:buAutoNum type="alphaLcParenR"/>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Definisce chiaramente </a:t>
            </a: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ruoli e responsabilità per tutte le funzioni </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connesse alle TIC; </a:t>
            </a:r>
          </a:p>
          <a:p>
            <a:pPr marL="257175" marR="0" lvl="0" indent="-257175" algn="just" defTabSz="914400" rtl="0" eaLnBrk="1" fontAlgn="auto" latinLnBrk="0" hangingPunct="1">
              <a:lnSpc>
                <a:spcPts val="1900"/>
              </a:lnSpc>
              <a:spcBef>
                <a:spcPts val="0"/>
              </a:spcBef>
              <a:spcAft>
                <a:spcPts val="0"/>
              </a:spcAft>
              <a:buClrTx/>
              <a:buSzTx/>
              <a:buFont typeface="+mj-lt"/>
              <a:buAutoNum type="alphaLcParenR"/>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Ha la responsabilità generale di </a:t>
            </a: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definire e approvare la strategia di resilienza </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operativa digitale, compresa la determinazione del livello appropriato di tolleranza per i rischi informatici;</a:t>
            </a:r>
          </a:p>
          <a:p>
            <a:pPr marL="257175" marR="0" lvl="0" indent="-257175" algn="just" defTabSz="914400" rtl="0" eaLnBrk="1" fontAlgn="auto" latinLnBrk="0" hangingPunct="1">
              <a:lnSpc>
                <a:spcPts val="1900"/>
              </a:lnSpc>
              <a:spcBef>
                <a:spcPts val="0"/>
              </a:spcBef>
              <a:spcAft>
                <a:spcPts val="0"/>
              </a:spcAft>
              <a:buClrTx/>
              <a:buSzTx/>
              <a:buFont typeface="+mj-lt"/>
              <a:buAutoNum type="alphaLcParenR"/>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Approva, supervisiona e </a:t>
            </a: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riesamina periodicamente l’attuazione della politica di continuità </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operativa delle TIC e dei piani di risposta e ripristino relativi alle TIC; </a:t>
            </a:r>
          </a:p>
          <a:p>
            <a:pPr marL="257175" marR="0" lvl="0" indent="-257175" algn="just" defTabSz="914400" rtl="0" eaLnBrk="1" fontAlgn="auto" latinLnBrk="0" hangingPunct="1">
              <a:lnSpc>
                <a:spcPts val="1900"/>
              </a:lnSpc>
              <a:spcBef>
                <a:spcPts val="0"/>
              </a:spcBef>
              <a:spcAft>
                <a:spcPts val="0"/>
              </a:spcAft>
              <a:buClrTx/>
              <a:buSzTx/>
              <a:buFont typeface="+mj-lt"/>
              <a:buAutoNum type="alphaLcParenR"/>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Approva e </a:t>
            </a: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riesamina periodicamente i piani interni di audit </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in materia di TIC, gli audit in materia di TIC e le più importanti modifiche ad essi apportate;</a:t>
            </a:r>
          </a:p>
          <a:p>
            <a:pPr marL="257175" marR="0" lvl="0" indent="-257175" algn="just" defTabSz="914400" rtl="0" eaLnBrk="1" fontAlgn="auto" latinLnBrk="0" hangingPunct="1">
              <a:lnSpc>
                <a:spcPts val="1900"/>
              </a:lnSpc>
              <a:spcBef>
                <a:spcPts val="0"/>
              </a:spcBef>
              <a:spcAft>
                <a:spcPts val="0"/>
              </a:spcAft>
              <a:buClrTx/>
              <a:buSzTx/>
              <a:buFont typeface="+mj-lt"/>
              <a:buAutoNum type="alphaLcParenR"/>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Assegna e </a:t>
            </a: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riesamina periodicamente le risorse finanziarie adeguate </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per soddisfare le esigenze di resilienza operativa digitale rispetto a tutti i tipi di risorse, compresi i pertinenti programmi di sensibilizzazione sulla sicurezza delle TIC e le attività di formazione per tutto il personale; </a:t>
            </a:r>
          </a:p>
          <a:p>
            <a:pPr marL="257175" marR="0" lvl="0" indent="-257175" algn="just" defTabSz="914400" rtl="0" eaLnBrk="1" fontAlgn="auto" latinLnBrk="0" hangingPunct="1">
              <a:lnSpc>
                <a:spcPts val="1900"/>
              </a:lnSpc>
              <a:spcBef>
                <a:spcPts val="0"/>
              </a:spcBef>
              <a:spcAft>
                <a:spcPts val="0"/>
              </a:spcAft>
              <a:buClrTx/>
              <a:buSzTx/>
              <a:buFont typeface="+mj-lt"/>
              <a:buAutoNum type="alphaLcParenR" startAt="8"/>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Approva e riesamina la politica dell’entità finanziaria relativa alle </a:t>
            </a: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modalità per l’uso dei servizi TIC</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prestati dal fornitore terzo di servizi TIC; </a:t>
            </a:r>
          </a:p>
          <a:p>
            <a:pPr marL="257175" marR="0" lvl="0" indent="-257175" algn="just" defTabSz="914400" rtl="0" eaLnBrk="1" fontAlgn="auto" latinLnBrk="0" hangingPunct="1">
              <a:lnSpc>
                <a:spcPts val="1900"/>
              </a:lnSpc>
              <a:spcBef>
                <a:spcPts val="0"/>
              </a:spcBef>
              <a:spcAft>
                <a:spcPts val="0"/>
              </a:spcAft>
              <a:buClrTx/>
              <a:buSzTx/>
              <a:buFont typeface="+mj-lt"/>
              <a:buAutoNum type="alphaLcParenR" startAt="8"/>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Istituisce a livello aziendale i </a:t>
            </a: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canali di comunicazione </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che gli consentono di:</a:t>
            </a:r>
          </a:p>
          <a:p>
            <a:pPr marL="269875" marR="0" lvl="1" indent="-184150" algn="just" defTabSz="914400" rtl="0" eaLnBrk="1" fontAlgn="auto" latinLnBrk="0" hangingPunct="1">
              <a:lnSpc>
                <a:spcPts val="1900"/>
              </a:lnSpc>
              <a:spcBef>
                <a:spcPts val="0"/>
              </a:spcBef>
              <a:spcAft>
                <a:spcPts val="0"/>
              </a:spcAft>
              <a:buClrTx/>
              <a:buSzTx/>
              <a:buFont typeface="Arial" panose="020B0604020202020204" pitchFamily="34" charset="0"/>
              <a:buChar char="•"/>
              <a:tabLst/>
              <a:defRPr/>
            </a:pPr>
            <a:r>
              <a:rPr kumimoji="0" lang="it-IT" sz="1800" b="0" i="0" u="none" strike="noStrike" kern="1200" cap="none" spc="-20" normalizeH="0" baseline="0" noProof="0" dirty="0">
                <a:ln>
                  <a:noFill/>
                </a:ln>
                <a:solidFill>
                  <a:prstClr val="black"/>
                </a:solidFill>
                <a:effectLst/>
                <a:uLnTx/>
                <a:uFillTx/>
                <a:latin typeface="Calibri" panose="020F0502020204030204"/>
                <a:ea typeface="+mn-ea"/>
                <a:cs typeface="+mn-cs"/>
              </a:rPr>
              <a:t>essere debitamente informato in merito agli accordi conclusi con i fornitori terzi di servizi TIC sull’uso di tali servizi; </a:t>
            </a:r>
          </a:p>
          <a:p>
            <a:pPr marL="269875" marR="0" lvl="1" indent="-184150" algn="just" defTabSz="914400" rtl="0" eaLnBrk="1" fontAlgn="auto" latinLnBrk="0" hangingPunct="1">
              <a:lnSpc>
                <a:spcPts val="19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valutare il potenziale impatto di tali accordi sulle funzioni essenziali o importanti soggette agli accordi in questione, compresa una sintesi dell’analisi del rischio per valutare l’impatto, le misure di risposta e ripristino e le misure correttive;</a:t>
            </a:r>
          </a:p>
          <a:p>
            <a:pPr marL="269875" marR="0" lvl="1" indent="-184150" algn="just" defTabSz="914400" rtl="0" eaLnBrk="1" fontAlgn="auto" latinLnBrk="0" hangingPunct="1">
              <a:lnSpc>
                <a:spcPts val="1900"/>
              </a:lnSpc>
              <a:spcBef>
                <a:spcPts val="0"/>
              </a:spcBef>
              <a:spcAft>
                <a:spcPts val="0"/>
              </a:spcAft>
              <a:buClrTx/>
              <a:buSzTx/>
              <a:buFont typeface="Arial" panose="020B0604020202020204" pitchFamily="34" charset="0"/>
              <a:buChar char="•"/>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Riesaminare periodicamente tutti i rischi identificati in relazione all’esternalizzazione di funzioni valutate come critiche o importanti ai sensi della normativa.</a:t>
            </a:r>
          </a:p>
        </p:txBody>
      </p:sp>
      <p:sp>
        <p:nvSpPr>
          <p:cNvPr id="6" name="Rettangolo 5">
            <a:extLst>
              <a:ext uri="{FF2B5EF4-FFF2-40B4-BE49-F238E27FC236}">
                <a16:creationId xmlns:a16="http://schemas.microsoft.com/office/drawing/2014/main" id="{6357BBFA-0F0D-4BD6-BA23-FF47BF42422D}"/>
              </a:ext>
            </a:extLst>
          </p:cNvPr>
          <p:cNvSpPr/>
          <p:nvPr/>
        </p:nvSpPr>
        <p:spPr>
          <a:xfrm>
            <a:off x="91507" y="2372638"/>
            <a:ext cx="1829658" cy="3477875"/>
          </a:xfrm>
          <a:prstGeom prst="rect">
            <a:avLst/>
          </a:prstGeom>
          <a:ln w="19050">
            <a:solidFill>
              <a:srgbClr val="0070C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50" normalizeH="0" baseline="0" noProof="0" dirty="0">
                <a:ln>
                  <a:noFill/>
                </a:ln>
                <a:solidFill>
                  <a:srgbClr val="002060"/>
                </a:solidFill>
                <a:effectLst/>
                <a:uLnTx/>
                <a:uFillTx/>
                <a:latin typeface="Calibri" panose="020F0502020204030204"/>
                <a:ea typeface="+mn-ea"/>
                <a:cs typeface="+mn-cs"/>
              </a:rPr>
              <a:t>Dotarsi di un sistema interno di governance cybersecurity e un quadro di controllo per garantire una gestione efficace e prudente di tutti i rischi ICT - (</a:t>
            </a:r>
            <a:r>
              <a:rPr kumimoji="0" lang="it-IT" sz="2000" b="1" i="0" u="none" strike="noStrike" kern="1200" cap="none" spc="-50" normalizeH="0" baseline="0" noProof="0" dirty="0">
                <a:ln>
                  <a:noFill/>
                </a:ln>
                <a:solidFill>
                  <a:srgbClr val="002060"/>
                </a:solidFill>
                <a:effectLst/>
                <a:uLnTx/>
                <a:uFillTx/>
                <a:latin typeface="Calibri" panose="020F0502020204030204"/>
                <a:ea typeface="+mn-ea"/>
                <a:cs typeface="+mn-cs"/>
              </a:rPr>
              <a:t>Art. 5 DORA</a:t>
            </a:r>
            <a:r>
              <a:rPr kumimoji="0" lang="it-IT" sz="2000" b="0" i="0" u="none" strike="noStrike" kern="1200" cap="none" spc="-50" normalizeH="0" baseline="0" noProof="0" dirty="0">
                <a:ln>
                  <a:noFill/>
                </a:ln>
                <a:solidFill>
                  <a:srgbClr val="002060"/>
                </a:solidFill>
                <a:effectLst/>
                <a:uLnTx/>
                <a:uFillTx/>
                <a:latin typeface="Calibri" panose="020F0502020204030204"/>
                <a:ea typeface="+mn-ea"/>
                <a:cs typeface="+mn-cs"/>
              </a:rPr>
              <a:t>)</a:t>
            </a:r>
            <a:endParaRPr kumimoji="0" lang="it-IT" sz="2000" b="0" i="0" u="none" strike="noStrike" kern="1200" cap="none" spc="-5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548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E2083974-6AC8-4F79-B938-89C1C6ACAD9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9750852" y="6756"/>
            <a:ext cx="2441148" cy="582609"/>
          </a:xfrm>
          <a:prstGeom prst="rect">
            <a:avLst/>
          </a:prstGeom>
        </p:spPr>
      </p:pic>
      <p:sp>
        <p:nvSpPr>
          <p:cNvPr id="6" name="Rettangolo 5">
            <a:extLst>
              <a:ext uri="{FF2B5EF4-FFF2-40B4-BE49-F238E27FC236}">
                <a16:creationId xmlns:a16="http://schemas.microsoft.com/office/drawing/2014/main" id="{161DA3C8-A8D4-45B9-8995-98F5BA4186E6}"/>
              </a:ext>
            </a:extLst>
          </p:cNvPr>
          <p:cNvSpPr/>
          <p:nvPr/>
        </p:nvSpPr>
        <p:spPr>
          <a:xfrm>
            <a:off x="3082506" y="2508685"/>
            <a:ext cx="6544872"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400" b="1" i="0" u="none" strike="noStrike" kern="1200" cap="none" spc="0" normalizeH="0" baseline="0" noProof="0" dirty="0">
                <a:ln>
                  <a:noFill/>
                </a:ln>
                <a:solidFill>
                  <a:srgbClr val="0070C0"/>
                </a:solidFill>
                <a:effectLst/>
                <a:uLnTx/>
                <a:uFillTx/>
                <a:latin typeface="Calibri Light" panose="020F0302020204030204"/>
                <a:ea typeface="+mn-ea"/>
                <a:cs typeface="+mn-cs"/>
              </a:rPr>
              <a:t>Tematiche ESG</a:t>
            </a:r>
          </a:p>
        </p:txBody>
      </p:sp>
    </p:spTree>
    <p:extLst>
      <p:ext uri="{BB962C8B-B14F-4D97-AF65-F5344CB8AC3E}">
        <p14:creationId xmlns:p14="http://schemas.microsoft.com/office/powerpoint/2010/main" val="1390728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Segnaposto immagine 46" descr="Persone che discutono">
            <a:extLst>
              <a:ext uri="{FF2B5EF4-FFF2-40B4-BE49-F238E27FC236}">
                <a16:creationId xmlns:a16="http://schemas.microsoft.com/office/drawing/2014/main" id="{0FD54BB1-BA8F-46B1-AE35-C73B73A48218}"/>
              </a:ext>
            </a:extLst>
          </p:cNvPr>
          <p:cNvPicPr>
            <a:picLocks noGrp="1" noChangeAspect="1"/>
          </p:cNvPicPr>
          <p:nvPr>
            <p:ph type="pic" sz="quarter" idx="22"/>
          </p:nvPr>
        </p:nvPicPr>
        <p:blipFill>
          <a:blip r:embed="rId3">
            <a:extLst>
              <a:ext uri="{28A0092B-C50C-407E-A947-70E740481C1C}">
                <a14:useLocalDpi xmlns:a14="http://schemas.microsoft.com/office/drawing/2010/main" val="0"/>
              </a:ext>
            </a:extLst>
          </a:blip>
          <a:stretch>
            <a:fillRect/>
          </a:stretch>
        </p:blipFill>
        <p:spPr>
          <a:xfrm>
            <a:off x="0" y="1350"/>
            <a:ext cx="12189599" cy="6856649"/>
          </a:xfrm>
        </p:spPr>
      </p:pic>
      <p:sp>
        <p:nvSpPr>
          <p:cNvPr id="35" name="oggetto 3" descr="Rettangolo blu">
            <a:extLst>
              <a:ext uri="{FF2B5EF4-FFF2-40B4-BE49-F238E27FC236}">
                <a16:creationId xmlns:a16="http://schemas.microsoft.com/office/drawing/2014/main" id="{9206F938-D64B-410D-BE2D-847D78F81E42}"/>
              </a:ext>
            </a:extLst>
          </p:cNvPr>
          <p:cNvSpPr/>
          <p:nvPr/>
        </p:nvSpPr>
        <p:spPr>
          <a:xfrm>
            <a:off x="3600" y="0"/>
            <a:ext cx="12188400"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alpha val="69999"/>
            </a:schemeClr>
          </a:solidFill>
        </p:spPr>
        <p:txBody>
          <a:bodyPr wrap="square" lIns="0" tIns="0" rIns="0" bIns="0" rtlCol="0"/>
          <a:lstStyle/>
          <a:p>
            <a:pPr rtl="0"/>
            <a:endParaRPr lang="it-IT" dirty="0"/>
          </a:p>
        </p:txBody>
      </p:sp>
      <p:sp>
        <p:nvSpPr>
          <p:cNvPr id="48" name="Ovale 47" descr="Ovale beige">
            <a:extLst>
              <a:ext uri="{FF2B5EF4-FFF2-40B4-BE49-F238E27FC236}">
                <a16:creationId xmlns:a16="http://schemas.microsoft.com/office/drawing/2014/main" id="{7799BEE8-A94D-443E-9846-2D1F32C57944}"/>
              </a:ext>
            </a:extLst>
          </p:cNvPr>
          <p:cNvSpPr/>
          <p:nvPr/>
        </p:nvSpPr>
        <p:spPr>
          <a:xfrm>
            <a:off x="11562237" y="6227432"/>
            <a:ext cx="266400" cy="26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26" name="Rettangolo 25" descr="Rettangolo blu">
            <a:extLst>
              <a:ext uri="{FF2B5EF4-FFF2-40B4-BE49-F238E27FC236}">
                <a16:creationId xmlns:a16="http://schemas.microsoft.com/office/drawing/2014/main" id="{B743B096-6BB3-4330-9D5B-22EEBAF87BEE}"/>
              </a:ext>
            </a:extLst>
          </p:cNvPr>
          <p:cNvSpPr/>
          <p:nvPr/>
        </p:nvSpPr>
        <p:spPr>
          <a:xfrm>
            <a:off x="0" y="2770632"/>
            <a:ext cx="12192000" cy="13167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3" name="Segnaposto numero diapositiva 2">
            <a:extLst>
              <a:ext uri="{FF2B5EF4-FFF2-40B4-BE49-F238E27FC236}">
                <a16:creationId xmlns:a16="http://schemas.microsoft.com/office/drawing/2014/main" id="{F1CE755E-A3DE-48FA-953D-4B2CFF013E30}"/>
              </a:ext>
            </a:extLst>
          </p:cNvPr>
          <p:cNvSpPr>
            <a:spLocks noGrp="1"/>
          </p:cNvSpPr>
          <p:nvPr>
            <p:ph type="sldNum" sz="quarter" idx="12"/>
          </p:nvPr>
        </p:nvSpPr>
        <p:spPr/>
        <p:txBody>
          <a:bodyPr rtlCol="0"/>
          <a:lstStyle/>
          <a:p>
            <a:pPr rtl="0"/>
            <a:fld id="{82EE24B5-652C-4DB5-B7C3-B5BBEC1280B1}" type="slidenum">
              <a:rPr lang="it-IT" sz="1000" smtClean="0"/>
              <a:t>4</a:t>
            </a:fld>
            <a:endParaRPr lang="it-IT" sz="1000" dirty="0"/>
          </a:p>
        </p:txBody>
      </p:sp>
      <p:sp>
        <p:nvSpPr>
          <p:cNvPr id="43" name="Segnaposto testo 42">
            <a:extLst>
              <a:ext uri="{FF2B5EF4-FFF2-40B4-BE49-F238E27FC236}">
                <a16:creationId xmlns:a16="http://schemas.microsoft.com/office/drawing/2014/main" id="{8CE3A891-B3D6-4B07-A0B9-8F86A9EE5882}"/>
              </a:ext>
            </a:extLst>
          </p:cNvPr>
          <p:cNvSpPr>
            <a:spLocks noGrp="1"/>
          </p:cNvSpPr>
          <p:nvPr>
            <p:ph type="body" sz="quarter" idx="20"/>
          </p:nvPr>
        </p:nvSpPr>
        <p:spPr bwMode="white">
          <a:xfrm>
            <a:off x="1256673" y="5529658"/>
            <a:ext cx="2700338" cy="738187"/>
          </a:xfrm>
        </p:spPr>
        <p:txBody>
          <a:bodyPr rtlCol="0">
            <a:normAutofit fontScale="92500" lnSpcReduction="20000"/>
          </a:bodyPr>
          <a:lstStyle/>
          <a:p>
            <a:pPr rtl="0">
              <a:lnSpc>
                <a:spcPct val="100000"/>
              </a:lnSpc>
              <a:spcBef>
                <a:spcPts val="0"/>
              </a:spcBef>
            </a:pPr>
            <a:r>
              <a:rPr lang="it-IT" dirty="0"/>
              <a:t>Daniele Fioretti</a:t>
            </a:r>
          </a:p>
          <a:p>
            <a:pPr rtl="0">
              <a:lnSpc>
                <a:spcPct val="100000"/>
              </a:lnSpc>
              <a:spcBef>
                <a:spcPts val="0"/>
              </a:spcBef>
            </a:pPr>
            <a:r>
              <a:rPr lang="it-IT" sz="1600" i="1" dirty="0">
                <a:solidFill>
                  <a:schemeClr val="bg2"/>
                </a:solidFill>
                <a:latin typeface="+mn-lt"/>
              </a:rPr>
              <a:t>Area Manager Toscana </a:t>
            </a:r>
            <a:r>
              <a:rPr lang="it-IT" sz="1600" i="1" dirty="0" err="1">
                <a:solidFill>
                  <a:schemeClr val="bg2"/>
                </a:solidFill>
                <a:latin typeface="+mn-lt"/>
              </a:rPr>
              <a:t>Unidea</a:t>
            </a:r>
            <a:r>
              <a:rPr lang="it-IT" sz="1600" i="1" dirty="0">
                <a:solidFill>
                  <a:schemeClr val="bg2"/>
                </a:solidFill>
                <a:latin typeface="+mn-lt"/>
              </a:rPr>
              <a:t> Assicurazioni</a:t>
            </a:r>
          </a:p>
        </p:txBody>
      </p:sp>
      <p:sp>
        <p:nvSpPr>
          <p:cNvPr id="29" name="Ovale 28" descr="Cerchio beige">
            <a:extLst>
              <a:ext uri="{FF2B5EF4-FFF2-40B4-BE49-F238E27FC236}">
                <a16:creationId xmlns:a16="http://schemas.microsoft.com/office/drawing/2014/main" id="{23AE393F-46ED-4451-AACA-7EC20B0EE16F}"/>
              </a:ext>
            </a:extLst>
          </p:cNvPr>
          <p:cNvSpPr/>
          <p:nvPr/>
        </p:nvSpPr>
        <p:spPr>
          <a:xfrm>
            <a:off x="622594" y="1445400"/>
            <a:ext cx="3968496" cy="3967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pic>
        <p:nvPicPr>
          <p:cNvPr id="57" name="Segnaposto immagine 56">
            <a:extLst>
              <a:ext uri="{FF2B5EF4-FFF2-40B4-BE49-F238E27FC236}">
                <a16:creationId xmlns:a16="http://schemas.microsoft.com/office/drawing/2014/main" id="{097D4C55-25B9-4F31-8D16-7968DEF76582}"/>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a:stretch/>
        </p:blipFill>
        <p:spPr>
          <a:xfrm>
            <a:off x="1098082" y="1920240"/>
            <a:ext cx="3017520" cy="3017520"/>
          </a:xfrm>
        </p:spPr>
      </p:pic>
      <p:sp>
        <p:nvSpPr>
          <p:cNvPr id="16" name="Segnaposto testo 42">
            <a:extLst>
              <a:ext uri="{FF2B5EF4-FFF2-40B4-BE49-F238E27FC236}">
                <a16:creationId xmlns:a16="http://schemas.microsoft.com/office/drawing/2014/main" id="{D7CA0A49-5594-B65A-1D21-5A6DDF1B4CB5}"/>
              </a:ext>
            </a:extLst>
          </p:cNvPr>
          <p:cNvSpPr txBox="1">
            <a:spLocks/>
          </p:cNvSpPr>
          <p:nvPr/>
        </p:nvSpPr>
        <p:spPr bwMode="white">
          <a:xfrm>
            <a:off x="5731013" y="3059906"/>
            <a:ext cx="5831224" cy="7381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lumMod val="9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0"/>
              </a:spcBef>
            </a:pPr>
            <a:r>
              <a:rPr lang="it-IT" sz="2400" i="1" dirty="0"/>
              <a:t>Apertura, saluti e inizio lavori</a:t>
            </a:r>
            <a:endParaRPr lang="it-IT" sz="2400" i="1" dirty="0">
              <a:solidFill>
                <a:schemeClr val="bg2"/>
              </a:solidFill>
              <a:latin typeface="+mn-lt"/>
            </a:endParaRPr>
          </a:p>
        </p:txBody>
      </p:sp>
    </p:spTree>
    <p:extLst>
      <p:ext uri="{BB962C8B-B14F-4D97-AF65-F5344CB8AC3E}">
        <p14:creationId xmlns:p14="http://schemas.microsoft.com/office/powerpoint/2010/main" val="10659040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pertura dei lavori a cura del:"/>
          <p:cNvSpPr txBox="1"/>
          <p:nvPr/>
        </p:nvSpPr>
        <p:spPr>
          <a:xfrm>
            <a:off x="753061" y="152471"/>
            <a:ext cx="4344005" cy="655114"/>
          </a:xfrm>
          <a:prstGeom prst="rect">
            <a:avLst/>
          </a:prstGeom>
          <a:ln w="12700">
            <a:miter lim="400000"/>
          </a:ln>
          <a:extLst>
            <a:ext uri="{C572A759-6A51-4108-AA02-DFA0A04FC94B}">
              <ma14:wrappingTextBoxFlag xmlns="" xmlns:ma14="http://schemas.microsoft.com/office/mac/drawingml/2011/main" val="1"/>
            </a:ext>
          </a:extLst>
        </p:spPr>
        <p:txBody>
          <a:bodyPr wrap="square" lIns="17144" tIns="17144" rIns="17144" bIns="17144">
            <a:spAutoFit/>
          </a:bodyPr>
          <a:lstStyle>
            <a:lvl1pPr>
              <a:defRPr sz="5000">
                <a:solidFill>
                  <a:srgbClr val="59B7DE"/>
                </a:solidFill>
                <a:latin typeface="Lato Semibold"/>
                <a:ea typeface="Lato Semibold"/>
                <a:cs typeface="Lato Semibold"/>
                <a:sym typeface="Lato Semibold"/>
              </a:defRPr>
            </a:lvl1pPr>
          </a:lstStyle>
          <a:p>
            <a:pPr marL="0" marR="0" lvl="0" indent="0" algn="l" defTabSz="685205" rtl="0" eaLnBrk="1" fontAlgn="auto" latinLnBrk="0" hangingPunct="0">
              <a:lnSpc>
                <a:spcPct val="12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4472C4"/>
                </a:solidFill>
                <a:effectLst/>
                <a:uLnTx/>
                <a:uFillTx/>
                <a:latin typeface="Calibri Light" panose="020F0302020204030204"/>
                <a:cs typeface="Lato Semibold"/>
                <a:sym typeface="Lato Semibold"/>
              </a:rPr>
              <a:t>Tematiche</a:t>
            </a:r>
            <a:r>
              <a:rPr kumimoji="0" lang="en-US" sz="3600" b="1" i="0" u="none" strike="noStrike" kern="0" cap="none" spc="0" normalizeH="0" baseline="0" noProof="0" dirty="0">
                <a:ln>
                  <a:noFill/>
                </a:ln>
                <a:solidFill>
                  <a:srgbClr val="4472C4"/>
                </a:solidFill>
                <a:effectLst/>
                <a:uLnTx/>
                <a:uFillTx/>
                <a:latin typeface="Calibri Light" panose="020F0302020204030204"/>
                <a:cs typeface="Lato Semibold"/>
                <a:sym typeface="Lato Semibold"/>
              </a:rPr>
              <a:t> ESG </a:t>
            </a:r>
            <a:endParaRPr kumimoji="0" lang="it-IT" sz="3600" b="1" i="1" u="none" strike="noStrike" kern="0" cap="none" spc="0" normalizeH="0" baseline="0" noProof="0" dirty="0">
              <a:ln>
                <a:noFill/>
              </a:ln>
              <a:solidFill>
                <a:srgbClr val="4472C4"/>
              </a:solidFill>
              <a:effectLst/>
              <a:uLnTx/>
              <a:uFillTx/>
              <a:latin typeface="Calibri Light" panose="020F0302020204030204"/>
              <a:cs typeface="Lato Semibold"/>
              <a:sym typeface="Lato Semibold"/>
            </a:endParaRPr>
          </a:p>
        </p:txBody>
      </p:sp>
      <p:pic>
        <p:nvPicPr>
          <p:cNvPr id="12" name="pasted-image.pdf" descr="pasted-image.pdf"/>
          <p:cNvPicPr>
            <a:picLocks noChangeAspect="1"/>
          </p:cNvPicPr>
          <p:nvPr/>
        </p:nvPicPr>
        <p:blipFill>
          <a:blip r:embed="rId2"/>
          <a:stretch>
            <a:fillRect/>
          </a:stretch>
        </p:blipFill>
        <p:spPr>
          <a:xfrm>
            <a:off x="5904089" y="5786016"/>
            <a:ext cx="383822" cy="107933"/>
          </a:xfrm>
          <a:prstGeom prst="rect">
            <a:avLst/>
          </a:prstGeom>
          <a:ln w="12700">
            <a:miter lim="400000"/>
          </a:ln>
        </p:spPr>
      </p:pic>
      <p:pic>
        <p:nvPicPr>
          <p:cNvPr id="7" name="Immagine 6">
            <a:extLst>
              <a:ext uri="{FF2B5EF4-FFF2-40B4-BE49-F238E27FC236}">
                <a16:creationId xmlns:a16="http://schemas.microsoft.com/office/drawing/2014/main" id="{C6BEF4D4-6A74-4CE4-A9C0-B09DFC9F14E3}"/>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50852" y="6756"/>
            <a:ext cx="2441148" cy="582609"/>
          </a:xfrm>
          <a:prstGeom prst="rect">
            <a:avLst/>
          </a:prstGeom>
        </p:spPr>
      </p:pic>
      <p:pic>
        <p:nvPicPr>
          <p:cNvPr id="14" name="Immagine 13">
            <a:extLst>
              <a:ext uri="{FF2B5EF4-FFF2-40B4-BE49-F238E27FC236}">
                <a16:creationId xmlns:a16="http://schemas.microsoft.com/office/drawing/2014/main" id="{558787AF-4ACF-43E8-A2D4-6ADAC15FEAFF}"/>
              </a:ext>
            </a:extLst>
          </p:cNvPr>
          <p:cNvPicPr>
            <a:picLocks noChangeAspect="1"/>
          </p:cNvPicPr>
          <p:nvPr/>
        </p:nvPicPr>
        <p:blipFill rotWithShape="1">
          <a:blip r:embed="rId4"/>
          <a:srcRect l="8998" t="-2" r="10879" b="-2155"/>
          <a:stretch/>
        </p:blipFill>
        <p:spPr>
          <a:xfrm>
            <a:off x="9012793" y="710167"/>
            <a:ext cx="3025298" cy="2783661"/>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Rettangolo 14">
            <a:extLst>
              <a:ext uri="{FF2B5EF4-FFF2-40B4-BE49-F238E27FC236}">
                <a16:creationId xmlns:a16="http://schemas.microsoft.com/office/drawing/2014/main" id="{F7294C52-8F75-4BE0-9DB3-9D0F68DBE409}"/>
              </a:ext>
            </a:extLst>
          </p:cNvPr>
          <p:cNvSpPr/>
          <p:nvPr/>
        </p:nvSpPr>
        <p:spPr>
          <a:xfrm>
            <a:off x="153909" y="1031400"/>
            <a:ext cx="8698940" cy="246221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00" b="0" i="0" u="none" strike="noStrike" kern="1200" cap="none" spc="0" normalizeH="0" baseline="0" noProof="0" dirty="0">
                <a:ln>
                  <a:noFill/>
                </a:ln>
                <a:solidFill>
                  <a:prstClr val="black"/>
                </a:solidFill>
                <a:effectLst/>
                <a:uLnTx/>
                <a:uFillTx/>
                <a:latin typeface="Calibri" panose="020F0502020204030204"/>
                <a:ea typeface="+mn-ea"/>
                <a:cs typeface="+mn-cs"/>
              </a:rPr>
              <a:t>Gli standard ESG sono stati introdotti dalle Nazioni Unite nel 2006 per promuovere pratiche e politiche di investimento positive. Originariamente destinati ai grandi fondi di investimento e ai gestori di fondi pensione, gli ESG sono da tempo essenziali anche nel settore assicurativo. I consigli di amministrazione utilizzano questo tema spesso come argomento di “marketing”, ad esempio la rinuncia al carbone o la promozione dell’uguaglianza all’interno dell’azienda.</a:t>
            </a:r>
          </a:p>
        </p:txBody>
      </p:sp>
      <p:sp>
        <p:nvSpPr>
          <p:cNvPr id="16" name="Rettangolo 15">
            <a:extLst>
              <a:ext uri="{FF2B5EF4-FFF2-40B4-BE49-F238E27FC236}">
                <a16:creationId xmlns:a16="http://schemas.microsoft.com/office/drawing/2014/main" id="{37701BC2-7923-486D-AB9A-24E52BB094A2}"/>
              </a:ext>
            </a:extLst>
          </p:cNvPr>
          <p:cNvSpPr/>
          <p:nvPr/>
        </p:nvSpPr>
        <p:spPr>
          <a:xfrm>
            <a:off x="153909" y="3448035"/>
            <a:ext cx="11941521" cy="34778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00" b="0" i="0" u="none" strike="noStrike" kern="1200" cap="none" spc="0" normalizeH="0" baseline="0" noProof="0" dirty="0">
                <a:ln>
                  <a:noFill/>
                </a:ln>
                <a:solidFill>
                  <a:prstClr val="black"/>
                </a:solidFill>
                <a:effectLst/>
                <a:uLnTx/>
                <a:uFillTx/>
                <a:latin typeface="Calibri" panose="020F0502020204030204"/>
                <a:ea typeface="+mn-ea"/>
                <a:cs typeface="+mn-cs"/>
              </a:rPr>
              <a:t>Tuttavia, le questioni ambientali e sociali sono già le principali fonti di responsabilità per gli amministratori delegati e i dirigenti di alto livello.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00" b="0" i="0" u="none" strike="noStrike" kern="1200" cap="none" spc="0" normalizeH="0" baseline="0" noProof="0" dirty="0">
                <a:ln>
                  <a:noFill/>
                </a:ln>
                <a:solidFill>
                  <a:prstClr val="black"/>
                </a:solidFill>
                <a:effectLst/>
                <a:uLnTx/>
                <a:uFillTx/>
                <a:latin typeface="Calibri" panose="020F0502020204030204"/>
                <a:ea typeface="+mn-ea"/>
                <a:cs typeface="+mn-cs"/>
              </a:rPr>
              <a:t>Questo non sorprende: le tre classi di rischio non hanno specifiche universalmente accettate, rendendo più facili le accuse e più difficile la difesa. Le aziende e i manager responsabili si trovano ad affrontare una raffica di regolamenti e requisiti di divulgazione in continua evoluzione che raramente vengono trascurati e che non di rado sfociano in cause legali.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200" b="0" i="0" u="none" strike="noStrike" kern="1200" cap="none" spc="0" normalizeH="0" baseline="0" noProof="0" dirty="0">
                <a:ln>
                  <a:noFill/>
                </a:ln>
                <a:solidFill>
                  <a:prstClr val="black"/>
                </a:solidFill>
                <a:effectLst/>
                <a:uLnTx/>
                <a:uFillTx/>
                <a:latin typeface="Calibri" panose="020F0502020204030204"/>
                <a:ea typeface="+mn-ea"/>
                <a:cs typeface="+mn-cs"/>
              </a:rPr>
              <a:t>Ironia della sorte, le aziende con un atteggiamento ESG proattivo possono essere più a rischio di quelle che lo negano (parzialmente): se una società ha compiuto sforzi significativi in materia di sostenibilità, ma questi si rivelano infondati, esagerati o comunque fuorvianti, potrebbe essere oggetto un’azione legale.</a:t>
            </a:r>
          </a:p>
        </p:txBody>
      </p:sp>
    </p:spTree>
    <p:extLst>
      <p:ext uri="{BB962C8B-B14F-4D97-AF65-F5344CB8AC3E}">
        <p14:creationId xmlns:p14="http://schemas.microsoft.com/office/powerpoint/2010/main" val="30366092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23EA5B-8888-4DC2-B286-025D48755B59}"/>
              </a:ext>
            </a:extLst>
          </p:cNvPr>
          <p:cNvSpPr>
            <a:spLocks noGrp="1"/>
          </p:cNvSpPr>
          <p:nvPr>
            <p:ph type="title"/>
          </p:nvPr>
        </p:nvSpPr>
        <p:spPr>
          <a:xfrm>
            <a:off x="486507" y="2370988"/>
            <a:ext cx="11218985" cy="2116023"/>
          </a:xfrm>
        </p:spPr>
        <p:txBody>
          <a:bodyPr>
            <a:normAutofit/>
          </a:bodyPr>
          <a:lstStyle/>
          <a:p>
            <a:pPr algn="ctr"/>
            <a:r>
              <a:rPr lang="it-IT" b="1" cap="small" dirty="0">
                <a:solidFill>
                  <a:srgbClr val="4472C4"/>
                </a:solidFill>
              </a:rPr>
              <a:t>nuovo art. 2086, comma 2</a:t>
            </a:r>
            <a:endParaRPr lang="it-IT" sz="7200" dirty="0"/>
          </a:p>
        </p:txBody>
      </p:sp>
      <p:pic>
        <p:nvPicPr>
          <p:cNvPr id="4" name="Immagine 3">
            <a:extLst>
              <a:ext uri="{FF2B5EF4-FFF2-40B4-BE49-F238E27FC236}">
                <a16:creationId xmlns:a16="http://schemas.microsoft.com/office/drawing/2014/main" id="{BD209C3E-A45E-49AD-A850-EF542D06DDD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127226" y="43377"/>
            <a:ext cx="2015612" cy="259197"/>
          </a:xfrm>
          <a:prstGeom prst="rect">
            <a:avLst/>
          </a:prstGeom>
        </p:spPr>
      </p:pic>
    </p:spTree>
    <p:extLst>
      <p:ext uri="{BB962C8B-B14F-4D97-AF65-F5344CB8AC3E}">
        <p14:creationId xmlns:p14="http://schemas.microsoft.com/office/powerpoint/2010/main" val="40950965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1A7389-3E1B-4F33-8E13-838845D451D2}"/>
              </a:ext>
            </a:extLst>
          </p:cNvPr>
          <p:cNvSpPr>
            <a:spLocks noGrp="1"/>
          </p:cNvSpPr>
          <p:nvPr>
            <p:ph type="title"/>
          </p:nvPr>
        </p:nvSpPr>
        <p:spPr>
          <a:xfrm>
            <a:off x="456000" y="302574"/>
            <a:ext cx="11280000" cy="720000"/>
          </a:xfrm>
        </p:spPr>
        <p:txBody>
          <a:bodyPr/>
          <a:lstStyle/>
          <a:p>
            <a:r>
              <a:rPr lang="it-IT" sz="3200" b="1" cap="small" dirty="0">
                <a:solidFill>
                  <a:srgbClr val="4472C4"/>
                </a:solidFill>
              </a:rPr>
              <a:t>Responsabilità degli amministratori - nuovo art. 2086, comma 2</a:t>
            </a:r>
            <a:endParaRPr lang="it-IT" dirty="0"/>
          </a:p>
        </p:txBody>
      </p:sp>
      <p:pic>
        <p:nvPicPr>
          <p:cNvPr id="4" name="Immagine 3">
            <a:extLst>
              <a:ext uri="{FF2B5EF4-FFF2-40B4-BE49-F238E27FC236}">
                <a16:creationId xmlns:a16="http://schemas.microsoft.com/office/drawing/2014/main" id="{F7E0CE24-0FD2-4786-BEB5-7C86DE0FAF0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127226" y="43377"/>
            <a:ext cx="2015612" cy="259197"/>
          </a:xfrm>
          <a:prstGeom prst="rect">
            <a:avLst/>
          </a:prstGeom>
        </p:spPr>
      </p:pic>
      <p:sp>
        <p:nvSpPr>
          <p:cNvPr id="6" name="Rettangolo 5">
            <a:extLst>
              <a:ext uri="{FF2B5EF4-FFF2-40B4-BE49-F238E27FC236}">
                <a16:creationId xmlns:a16="http://schemas.microsoft.com/office/drawing/2014/main" id="{1DAF66B6-83E7-4B00-AC96-AE37F7D0B90D}"/>
              </a:ext>
            </a:extLst>
          </p:cNvPr>
          <p:cNvSpPr/>
          <p:nvPr/>
        </p:nvSpPr>
        <p:spPr>
          <a:xfrm>
            <a:off x="110836" y="5551151"/>
            <a:ext cx="11776364" cy="1246495"/>
          </a:xfrm>
          <a:prstGeom prst="rect">
            <a:avLst/>
          </a:prstGeom>
          <a:ln>
            <a:solidFill>
              <a:schemeClr val="accent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500" b="0" i="0" u="sng" strike="noStrike" kern="1200" cap="none" spc="0" normalizeH="0" baseline="0" noProof="0" dirty="0">
                <a:ln>
                  <a:noFill/>
                </a:ln>
                <a:solidFill>
                  <a:prstClr val="black"/>
                </a:solidFill>
                <a:effectLst/>
                <a:uLnTx/>
                <a:uFillTx/>
                <a:latin typeface="Calibri" panose="020F0502020204030204"/>
                <a:ea typeface="+mn-ea"/>
                <a:cs typeface="+mn-cs"/>
              </a:rPr>
              <a:t>Ampliamento e anticipazione della soglia di responsabilità degli amministratori </a:t>
            </a:r>
            <a:r>
              <a:rPr kumimoji="0" lang="it-IT" sz="2500" b="1" i="0" u="sng" strike="noStrike" kern="1200" cap="none" spc="0" normalizeH="0" baseline="0" noProof="0" dirty="0">
                <a:ln>
                  <a:noFill/>
                </a:ln>
                <a:solidFill>
                  <a:prstClr val="black"/>
                </a:solidFill>
                <a:effectLst/>
                <a:uLnTx/>
                <a:uFillTx/>
                <a:latin typeface="Calibri" panose="020F0502020204030204"/>
                <a:ea typeface="+mn-ea"/>
                <a:cs typeface="+mn-cs"/>
              </a:rPr>
              <a:t>di tutte le tipologie di società</a:t>
            </a:r>
            <a:r>
              <a:rPr kumimoji="0" lang="it-IT" sz="2500" b="0" i="0" u="none" strike="noStrike" kern="1200" cap="none" spc="0" normalizeH="0" baseline="0" noProof="0" dirty="0">
                <a:ln>
                  <a:noFill/>
                </a:ln>
                <a:solidFill>
                  <a:prstClr val="black"/>
                </a:solidFill>
                <a:effectLst/>
                <a:uLnTx/>
                <a:uFillTx/>
                <a:latin typeface="Calibri" panose="020F0502020204030204"/>
                <a:ea typeface="+mn-ea"/>
                <a:cs typeface="+mn-cs"/>
              </a:rPr>
              <a:t>, che dovranno creare i presidi idonei a fronteggiare la crisi e saranno eventualmente chiamati a rispondere per la loro mancata tempestiva attivazione.</a:t>
            </a:r>
          </a:p>
        </p:txBody>
      </p:sp>
      <p:sp>
        <p:nvSpPr>
          <p:cNvPr id="9" name="Segnaposto contenuto 2">
            <a:extLst>
              <a:ext uri="{FF2B5EF4-FFF2-40B4-BE49-F238E27FC236}">
                <a16:creationId xmlns:a16="http://schemas.microsoft.com/office/drawing/2014/main" id="{1253C11F-9D6C-4E9F-9641-2F4A4C0D0954}"/>
              </a:ext>
            </a:extLst>
          </p:cNvPr>
          <p:cNvSpPr>
            <a:spLocks noGrp="1"/>
          </p:cNvSpPr>
          <p:nvPr>
            <p:ph sz="quarter" idx="11"/>
          </p:nvPr>
        </p:nvSpPr>
        <p:spPr>
          <a:xfrm>
            <a:off x="197428" y="1149370"/>
            <a:ext cx="4499263" cy="2279630"/>
          </a:xfrm>
          <a:ln>
            <a:solidFill>
              <a:schemeClr val="accent1"/>
            </a:solidFill>
          </a:ln>
        </p:spPr>
        <p:txBody>
          <a:bodyPr>
            <a:noAutofit/>
          </a:bodyPr>
          <a:lstStyle/>
          <a:p>
            <a:pPr marL="0" indent="0">
              <a:buNone/>
            </a:pPr>
            <a:r>
              <a:rPr lang="it-IT" sz="2500" dirty="0"/>
              <a:t>«</a:t>
            </a:r>
            <a:r>
              <a:rPr lang="it-IT" sz="2500" i="1" dirty="0"/>
              <a:t>L'imprenditore … </a:t>
            </a:r>
          </a:p>
          <a:p>
            <a:pPr marL="0" indent="0">
              <a:buNone/>
            </a:pPr>
            <a:r>
              <a:rPr lang="it-IT" sz="2500" i="1" dirty="0"/>
              <a:t>ha il dovere di </a:t>
            </a:r>
            <a:r>
              <a:rPr lang="it-IT" sz="2500" i="1" u="sng" dirty="0">
                <a:highlight>
                  <a:srgbClr val="FFFF00"/>
                </a:highlight>
              </a:rPr>
              <a:t>istituire un </a:t>
            </a:r>
            <a:r>
              <a:rPr lang="it-IT" sz="2500" b="1" i="1" u="sng" dirty="0">
                <a:highlight>
                  <a:srgbClr val="FFFF00"/>
                </a:highlight>
              </a:rPr>
              <a:t>assetto organizzativo</a:t>
            </a:r>
            <a:r>
              <a:rPr lang="it-IT" sz="2500" i="1" u="sng" dirty="0">
                <a:highlight>
                  <a:srgbClr val="FFFF00"/>
                </a:highlight>
              </a:rPr>
              <a:t>, </a:t>
            </a:r>
            <a:r>
              <a:rPr lang="it-IT" sz="2500" b="1" i="1" u="sng" dirty="0">
                <a:highlight>
                  <a:srgbClr val="FFFF00"/>
                </a:highlight>
              </a:rPr>
              <a:t>amministrativo</a:t>
            </a:r>
            <a:r>
              <a:rPr lang="it-IT" sz="2500" i="1" u="sng" dirty="0">
                <a:highlight>
                  <a:srgbClr val="FFFF00"/>
                </a:highlight>
              </a:rPr>
              <a:t> e </a:t>
            </a:r>
            <a:r>
              <a:rPr lang="it-IT" sz="2500" b="1" i="1" u="sng" dirty="0">
                <a:highlight>
                  <a:srgbClr val="FFFF00"/>
                </a:highlight>
              </a:rPr>
              <a:t>contabile</a:t>
            </a:r>
            <a:r>
              <a:rPr lang="it-IT" sz="2500" dirty="0">
                <a:highlight>
                  <a:srgbClr val="FFFF00"/>
                </a:highlight>
              </a:rPr>
              <a:t> </a:t>
            </a:r>
          </a:p>
          <a:p>
            <a:pPr marL="0" indent="0">
              <a:buNone/>
            </a:pPr>
            <a:r>
              <a:rPr lang="it-IT" sz="2500" i="1" u="sng" dirty="0"/>
              <a:t>adeguato alla natura e alle dimensioni dell'impresa»</a:t>
            </a:r>
            <a:endParaRPr lang="it-IT" sz="2500" dirty="0"/>
          </a:p>
        </p:txBody>
      </p:sp>
      <p:sp>
        <p:nvSpPr>
          <p:cNvPr id="10" name="Freccia in giù 9">
            <a:extLst>
              <a:ext uri="{FF2B5EF4-FFF2-40B4-BE49-F238E27FC236}">
                <a16:creationId xmlns:a16="http://schemas.microsoft.com/office/drawing/2014/main" id="{A3463F0D-E342-4B04-AD15-230E87689AD0}"/>
              </a:ext>
            </a:extLst>
          </p:cNvPr>
          <p:cNvSpPr/>
          <p:nvPr/>
        </p:nvSpPr>
        <p:spPr>
          <a:xfrm>
            <a:off x="3612139" y="3736123"/>
            <a:ext cx="525752" cy="14454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ccia in giù 10">
            <a:extLst>
              <a:ext uri="{FF2B5EF4-FFF2-40B4-BE49-F238E27FC236}">
                <a16:creationId xmlns:a16="http://schemas.microsoft.com/office/drawing/2014/main" id="{DD8E203A-6EB5-46E7-9C0A-856AD4A342DB}"/>
              </a:ext>
            </a:extLst>
          </p:cNvPr>
          <p:cNvSpPr/>
          <p:nvPr/>
        </p:nvSpPr>
        <p:spPr>
          <a:xfrm rot="16200000">
            <a:off x="5154113" y="2097334"/>
            <a:ext cx="406963" cy="1011288"/>
          </a:xfrm>
          <a:prstGeom prst="downArrow">
            <a:avLst>
              <a:gd name="adj1" fmla="val 50000"/>
              <a:gd name="adj2" fmla="val 7089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ttangolo 11">
            <a:extLst>
              <a:ext uri="{FF2B5EF4-FFF2-40B4-BE49-F238E27FC236}">
                <a16:creationId xmlns:a16="http://schemas.microsoft.com/office/drawing/2014/main" id="{445615DA-997A-4AC4-A901-C34D46E089BF}"/>
              </a:ext>
            </a:extLst>
          </p:cNvPr>
          <p:cNvSpPr/>
          <p:nvPr/>
        </p:nvSpPr>
        <p:spPr>
          <a:xfrm>
            <a:off x="5717518" y="3546227"/>
            <a:ext cx="6018483" cy="1887696"/>
          </a:xfrm>
          <a:prstGeom prst="rect">
            <a:avLst/>
          </a:prstGeom>
          <a:ln>
            <a:solidFill>
              <a:srgbClr val="FF0000"/>
            </a:solidFill>
          </a:ln>
        </p:spPr>
        <p:txBody>
          <a:bodyPr wrap="square">
            <a:spAutoFit/>
          </a:bodyPr>
          <a:lstStyle/>
          <a:p>
            <a:pPr marL="0" marR="0" lvl="0" indent="0" algn="l" defTabSz="914400" rtl="0" eaLnBrk="1" fontAlgn="auto" latinLnBrk="0" hangingPunct="1">
              <a:lnSpc>
                <a:spcPts val="2800"/>
              </a:lnSpc>
              <a:spcBef>
                <a:spcPts val="0"/>
              </a:spcBef>
              <a:spcAft>
                <a:spcPts val="0"/>
              </a:spcAft>
              <a:buClrTx/>
              <a:buSzTx/>
              <a:buFontTx/>
              <a:buNone/>
              <a:tabLst/>
              <a:defRPr/>
            </a:pPr>
            <a:r>
              <a:rPr kumimoji="0" lang="it-IT" sz="2500" b="0" i="0" u="none" strike="noStrike" kern="1200" cap="none" spc="0" normalizeH="0" baseline="0" noProof="0" dirty="0">
                <a:ln>
                  <a:noFill/>
                </a:ln>
                <a:solidFill>
                  <a:prstClr val="black"/>
                </a:solidFill>
                <a:effectLst/>
                <a:uLnTx/>
                <a:uFillTx/>
                <a:latin typeface="Calibri" panose="020F0502020204030204"/>
                <a:ea typeface="+mn-ea"/>
                <a:cs typeface="+mn-cs"/>
              </a:rPr>
              <a:t>Il dovere di istituire adeguati assetti societari non è esclusivamente orientato alla rilevazione tempestiva della crisi, ma rientra nei </a:t>
            </a:r>
            <a:r>
              <a:rPr kumimoji="0" lang="it-IT" sz="2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doveri generali </a:t>
            </a:r>
            <a:r>
              <a:rPr kumimoji="0" lang="it-IT" sz="2500" b="0" i="0" u="none" strike="noStrike" kern="1200" cap="none" spc="0" normalizeH="0" baseline="0" noProof="0" dirty="0">
                <a:ln>
                  <a:noFill/>
                </a:ln>
                <a:solidFill>
                  <a:prstClr val="black"/>
                </a:solidFill>
                <a:effectLst/>
                <a:uLnTx/>
                <a:uFillTx/>
                <a:latin typeface="Calibri" panose="020F0502020204030204"/>
                <a:ea typeface="+mn-ea"/>
                <a:cs typeface="+mn-cs"/>
              </a:rPr>
              <a:t>di buona gestione dell’impresa.</a:t>
            </a:r>
          </a:p>
        </p:txBody>
      </p:sp>
      <p:sp>
        <p:nvSpPr>
          <p:cNvPr id="13" name="Rettangolo 12">
            <a:extLst>
              <a:ext uri="{FF2B5EF4-FFF2-40B4-BE49-F238E27FC236}">
                <a16:creationId xmlns:a16="http://schemas.microsoft.com/office/drawing/2014/main" id="{29E25E5A-57AA-4DAD-9FD2-AF16AC873F78}"/>
              </a:ext>
            </a:extLst>
          </p:cNvPr>
          <p:cNvSpPr/>
          <p:nvPr/>
        </p:nvSpPr>
        <p:spPr>
          <a:xfrm>
            <a:off x="6018498" y="1097593"/>
            <a:ext cx="5976074" cy="2331407"/>
          </a:xfrm>
          <a:prstGeom prst="rect">
            <a:avLst/>
          </a:prstGeom>
        </p:spPr>
        <p:txBody>
          <a:bodyPr wrap="square">
            <a:sp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0" lang="it-IT" sz="2500" b="0" i="0" u="none" strike="noStrike" kern="1200" cap="none" spc="0" normalizeH="0" baseline="0" noProof="0" dirty="0">
                <a:ln>
                  <a:noFill/>
                </a:ln>
                <a:solidFill>
                  <a:prstClr val="black"/>
                </a:solidFill>
                <a:effectLst/>
                <a:uLnTx/>
                <a:uFillTx/>
                <a:latin typeface="Calibri" panose="020F0502020204030204"/>
                <a:ea typeface="+mn-ea"/>
                <a:cs typeface="+mn-cs"/>
              </a:rPr>
              <a:t>1. in funzione della </a:t>
            </a:r>
            <a:r>
              <a:rPr kumimoji="0" lang="it-IT" sz="250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rilevazione tempestiva (</a:t>
            </a:r>
            <a:r>
              <a:rPr kumimoji="0" lang="it-IT" sz="2500" b="0" i="1"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early </a:t>
            </a:r>
            <a:r>
              <a:rPr kumimoji="0" lang="it-IT" sz="2500" b="0" i="1" u="none" strike="noStrike" kern="1200" cap="none" spc="0" normalizeH="0" baseline="0" noProof="0" dirty="0" err="1">
                <a:ln>
                  <a:noFill/>
                </a:ln>
                <a:solidFill>
                  <a:prstClr val="black"/>
                </a:solidFill>
                <a:effectLst/>
                <a:highlight>
                  <a:srgbClr val="00FF00"/>
                </a:highlight>
                <a:uLnTx/>
                <a:uFillTx/>
                <a:latin typeface="Calibri" panose="020F0502020204030204"/>
                <a:ea typeface="+mn-ea"/>
                <a:cs typeface="+mn-cs"/>
              </a:rPr>
              <a:t>warning</a:t>
            </a:r>
            <a:r>
              <a:rPr kumimoji="0" lang="it-IT" sz="250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a:t>
            </a:r>
          </a:p>
          <a:p>
            <a:pPr marL="176213" marR="0" lvl="0" indent="0" algn="l" defTabSz="914400" rtl="0" eaLnBrk="1" fontAlgn="auto" latinLnBrk="0" hangingPunct="1">
              <a:lnSpc>
                <a:spcPts val="2400"/>
              </a:lnSpc>
              <a:spcBef>
                <a:spcPts val="0"/>
              </a:spcBef>
              <a:spcAft>
                <a:spcPts val="0"/>
              </a:spcAft>
              <a:buClrTx/>
              <a:buSzTx/>
              <a:buFontTx/>
              <a:buNone/>
              <a:tabLst/>
              <a:defRPr/>
            </a:pPr>
            <a:r>
              <a:rPr kumimoji="0" lang="it-IT" sz="250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1.1 della crisi di impresa</a:t>
            </a:r>
          </a:p>
          <a:p>
            <a:pPr marL="176213" marR="0" lvl="0" indent="0" algn="l" defTabSz="914400" rtl="0" eaLnBrk="1" fontAlgn="auto" latinLnBrk="0" hangingPunct="1">
              <a:lnSpc>
                <a:spcPts val="2400"/>
              </a:lnSpc>
              <a:spcBef>
                <a:spcPts val="0"/>
              </a:spcBef>
              <a:spcAft>
                <a:spcPts val="0"/>
              </a:spcAft>
              <a:buClrTx/>
              <a:buSzTx/>
              <a:buFontTx/>
              <a:buNone/>
              <a:tabLst/>
              <a:defRPr/>
            </a:pPr>
            <a:r>
              <a:rPr kumimoji="0" lang="it-IT" sz="2500" b="0" i="0" u="none" strike="noStrike" kern="1200" cap="none" spc="0" normalizeH="0" baseline="0" noProof="0" dirty="0">
                <a:ln>
                  <a:noFill/>
                </a:ln>
                <a:solidFill>
                  <a:prstClr val="black"/>
                </a:solidFill>
                <a:effectLst/>
                <a:highlight>
                  <a:srgbClr val="00FF00"/>
                </a:highlight>
                <a:uLnTx/>
                <a:uFillTx/>
                <a:latin typeface="Calibri" panose="020F0502020204030204"/>
                <a:ea typeface="+mn-ea"/>
                <a:cs typeface="+mn-cs"/>
              </a:rPr>
              <a:t>1.2 della perdita della continuità aziendale</a:t>
            </a:r>
          </a:p>
          <a:p>
            <a:pPr marL="0" marR="0" lvl="0" indent="0" algn="l" defTabSz="914400" rtl="0" eaLnBrk="1" fontAlgn="auto" latinLnBrk="0" hangingPunct="1">
              <a:lnSpc>
                <a:spcPts val="2400"/>
              </a:lnSpc>
              <a:spcBef>
                <a:spcPts val="600"/>
              </a:spcBef>
              <a:spcAft>
                <a:spcPts val="0"/>
              </a:spcAft>
              <a:buClrTx/>
              <a:buSzTx/>
              <a:buFontTx/>
              <a:buNone/>
              <a:tabLst/>
              <a:defRPr/>
            </a:pPr>
            <a:r>
              <a:rPr kumimoji="0" lang="it-IT" sz="2500" b="0" i="0" u="none" strike="noStrike" kern="1200" cap="none" spc="0" normalizeH="0" baseline="0" noProof="0" dirty="0">
                <a:ln>
                  <a:noFill/>
                </a:ln>
                <a:solidFill>
                  <a:prstClr val="black"/>
                </a:solidFill>
                <a:effectLst/>
                <a:uLnTx/>
                <a:uFillTx/>
                <a:latin typeface="Calibri" panose="020F0502020204030204"/>
                <a:ea typeface="+mn-ea"/>
                <a:cs typeface="+mn-cs"/>
              </a:rPr>
              <a:t>2. attivarsi senza indugio per l’adozione degli strumenti per il </a:t>
            </a:r>
            <a:r>
              <a:rPr kumimoji="0" lang="it-IT" sz="2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superamento della crisi </a:t>
            </a:r>
            <a:r>
              <a:rPr kumimoji="0" lang="it-IT" sz="2500" b="0" i="0" u="none" strike="noStrike" kern="1200" cap="none" spc="0" normalizeH="0" baseline="0" noProof="0" dirty="0">
                <a:ln>
                  <a:noFill/>
                </a:ln>
                <a:solidFill>
                  <a:prstClr val="black"/>
                </a:solidFill>
                <a:effectLst/>
                <a:uLnTx/>
                <a:uFillTx/>
                <a:latin typeface="Calibri" panose="020F0502020204030204"/>
                <a:ea typeface="+mn-ea"/>
                <a:cs typeface="+mn-cs"/>
              </a:rPr>
              <a:t>e per il </a:t>
            </a:r>
            <a:r>
              <a:rPr kumimoji="0" lang="it-IT" sz="25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recupero della continuità aziendale</a:t>
            </a:r>
          </a:p>
        </p:txBody>
      </p:sp>
      <p:sp>
        <p:nvSpPr>
          <p:cNvPr id="14" name="Rettangolo 13">
            <a:extLst>
              <a:ext uri="{FF2B5EF4-FFF2-40B4-BE49-F238E27FC236}">
                <a16:creationId xmlns:a16="http://schemas.microsoft.com/office/drawing/2014/main" id="{64DFDA6E-133E-4618-8791-430640044030}"/>
              </a:ext>
            </a:extLst>
          </p:cNvPr>
          <p:cNvSpPr/>
          <p:nvPr/>
        </p:nvSpPr>
        <p:spPr>
          <a:xfrm>
            <a:off x="744681" y="4033625"/>
            <a:ext cx="2469573" cy="861774"/>
          </a:xfrm>
          <a:prstGeom prst="rect">
            <a:avLst/>
          </a:prstGeom>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Art 3 co. 2 CCII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500" b="0" i="0" u="none" strike="noStrike" kern="1200" cap="none" spc="0" normalizeH="0" baseline="0" noProof="0" dirty="0">
                <a:ln>
                  <a:noFill/>
                </a:ln>
                <a:solidFill>
                  <a:prstClr val="black"/>
                </a:solidFill>
                <a:effectLst/>
                <a:uLnTx/>
                <a:uFillTx/>
                <a:latin typeface="Calibri" panose="020F0502020204030204"/>
                <a:ea typeface="+mn-ea"/>
                <a:cs typeface="+mn-cs"/>
              </a:rPr>
              <a:t>Art. 2381 c.c.</a:t>
            </a:r>
            <a:endParaRPr kumimoji="0" lang="it-IT" sz="2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5" name="Immagine 14">
            <a:extLst>
              <a:ext uri="{FF2B5EF4-FFF2-40B4-BE49-F238E27FC236}">
                <a16:creationId xmlns:a16="http://schemas.microsoft.com/office/drawing/2014/main" id="{869293E1-B897-4D2C-B66E-BAC9A0B07F45}"/>
              </a:ext>
            </a:extLst>
          </p:cNvPr>
          <p:cNvPicPr>
            <a:picLocks noChangeAspect="1"/>
          </p:cNvPicPr>
          <p:nvPr/>
        </p:nvPicPr>
        <p:blipFill rotWithShape="1">
          <a:blip r:embed="rId3"/>
          <a:srcRect l="39775" t="13636" r="38106" b="13343"/>
          <a:stretch/>
        </p:blipFill>
        <p:spPr>
          <a:xfrm>
            <a:off x="4997670" y="969481"/>
            <a:ext cx="719848" cy="1336719"/>
          </a:xfrm>
          <a:prstGeom prst="rect">
            <a:avLst/>
          </a:prstGeom>
        </p:spPr>
      </p:pic>
    </p:spTree>
    <p:extLst>
      <p:ext uri="{BB962C8B-B14F-4D97-AF65-F5344CB8AC3E}">
        <p14:creationId xmlns:p14="http://schemas.microsoft.com/office/powerpoint/2010/main" val="1922009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D209C3E-A45E-49AD-A850-EF542D06DDD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127226" y="43377"/>
            <a:ext cx="2015612" cy="259197"/>
          </a:xfrm>
          <a:prstGeom prst="rect">
            <a:avLst/>
          </a:prstGeom>
        </p:spPr>
      </p:pic>
      <p:sp>
        <p:nvSpPr>
          <p:cNvPr id="6" name="Titolo 1">
            <a:extLst>
              <a:ext uri="{FF2B5EF4-FFF2-40B4-BE49-F238E27FC236}">
                <a16:creationId xmlns:a16="http://schemas.microsoft.com/office/drawing/2014/main" id="{D041448F-734D-4F4F-911F-50FC5884F1CB}"/>
              </a:ext>
            </a:extLst>
          </p:cNvPr>
          <p:cNvSpPr>
            <a:spLocks noGrp="1"/>
          </p:cNvSpPr>
          <p:nvPr>
            <p:ph type="title"/>
          </p:nvPr>
        </p:nvSpPr>
        <p:spPr>
          <a:xfrm>
            <a:off x="379880" y="106116"/>
            <a:ext cx="9336774" cy="540000"/>
          </a:xfrm>
        </p:spPr>
        <p:txBody>
          <a:bodyPr>
            <a:noAutofit/>
          </a:bodyPr>
          <a:lstStyle/>
          <a:p>
            <a:r>
              <a:rPr lang="it-IT" sz="2500" b="1" cap="small" dirty="0">
                <a:solidFill>
                  <a:srgbClr val="4472C4"/>
                </a:solidFill>
              </a:rPr>
              <a:t>Denunzia al </a:t>
            </a:r>
            <a:r>
              <a:rPr lang="it-IT" sz="2500" b="1" cap="small" dirty="0" err="1">
                <a:solidFill>
                  <a:srgbClr val="4472C4"/>
                </a:solidFill>
              </a:rPr>
              <a:t>trib</a:t>
            </a:r>
            <a:r>
              <a:rPr lang="it-IT" sz="2500" b="1" cap="small" dirty="0">
                <a:solidFill>
                  <a:srgbClr val="4472C4"/>
                </a:solidFill>
              </a:rPr>
              <a:t>. ex art. 2409 c.c. e responsabilità </a:t>
            </a:r>
            <a:r>
              <a:rPr lang="it-IT" sz="2500" b="1" cap="small" dirty="0" err="1">
                <a:solidFill>
                  <a:srgbClr val="4472C4"/>
                </a:solidFill>
              </a:rPr>
              <a:t>amm.ri</a:t>
            </a:r>
            <a:r>
              <a:rPr lang="it-IT" sz="2500" b="1" cap="small" dirty="0">
                <a:solidFill>
                  <a:srgbClr val="4472C4"/>
                </a:solidFill>
              </a:rPr>
              <a:t> ex art. 2086 c.c.</a:t>
            </a:r>
            <a:endParaRPr lang="it-IT" sz="2500" dirty="0"/>
          </a:p>
        </p:txBody>
      </p:sp>
      <p:sp>
        <p:nvSpPr>
          <p:cNvPr id="7" name="Rettangolo 6">
            <a:extLst>
              <a:ext uri="{FF2B5EF4-FFF2-40B4-BE49-F238E27FC236}">
                <a16:creationId xmlns:a16="http://schemas.microsoft.com/office/drawing/2014/main" id="{19680F87-ABEC-42A5-8747-EA3E852AD105}"/>
              </a:ext>
            </a:extLst>
          </p:cNvPr>
          <p:cNvSpPr/>
          <p:nvPr/>
        </p:nvSpPr>
        <p:spPr>
          <a:xfrm>
            <a:off x="3931711" y="636880"/>
            <a:ext cx="8211127" cy="6193940"/>
          </a:xfrm>
          <a:prstGeom prst="rect">
            <a:avLst/>
          </a:prstGeom>
          <a:ln>
            <a:solidFill>
              <a:srgbClr val="00B050"/>
            </a:solidFill>
          </a:ln>
        </p:spPr>
        <p:txBody>
          <a:bodyPr wrap="square">
            <a:spAutoFit/>
          </a:bodyPr>
          <a:lstStyle/>
          <a:p>
            <a:pPr marL="0" marR="0" lvl="0" indent="0" algn="l" defTabSz="914400" rtl="0" eaLnBrk="1" fontAlgn="auto" latinLnBrk="0" hangingPunct="1">
              <a:lnSpc>
                <a:spcPts val="1900"/>
              </a:lnSpc>
              <a:spcBef>
                <a:spcPts val="0"/>
              </a:spcBef>
              <a:spcAft>
                <a:spcPts val="0"/>
              </a:spcAft>
              <a:buClrTx/>
              <a:buSzTx/>
              <a:buFontTx/>
              <a:buNone/>
              <a:tabLst/>
              <a:defRPr/>
            </a:pPr>
            <a:r>
              <a:rPr kumimoji="0" lang="it-IT" sz="2100" b="0" i="1" u="none" strike="noStrike" kern="1200" cap="none" spc="0" normalizeH="0" baseline="0" noProof="0" dirty="0">
                <a:ln>
                  <a:noFill/>
                </a:ln>
                <a:solidFill>
                  <a:prstClr val="black"/>
                </a:solidFill>
                <a:effectLst/>
                <a:uLnTx/>
                <a:uFillTx/>
                <a:latin typeface="Calibri" panose="020F0502020204030204"/>
                <a:ea typeface="+mn-ea"/>
                <a:cs typeface="+mn-cs"/>
              </a:rPr>
              <a:t>Vedasi Tribunale di Cagliari (sentenza del 19/01/2022)</a:t>
            </a:r>
          </a:p>
          <a:p>
            <a:pPr marL="0" marR="0" lvl="0" indent="0" algn="l" defTabSz="914400" rtl="0" eaLnBrk="1" fontAlgn="auto" latinLnBrk="0" hangingPunct="1">
              <a:lnSpc>
                <a:spcPts val="1900"/>
              </a:lnSpc>
              <a:spcBef>
                <a:spcPts val="0"/>
              </a:spcBef>
              <a:spcAft>
                <a:spcPts val="0"/>
              </a:spcAft>
              <a:buClrTx/>
              <a:buSzTx/>
              <a:buFontTx/>
              <a:buNone/>
              <a:tabLst/>
              <a:defRPr/>
            </a:pPr>
            <a:r>
              <a:rPr kumimoji="0" lang="it-IT" sz="2100" b="0" i="1" u="none" strike="noStrike" kern="1200" cap="none" spc="0" normalizeH="0" baseline="0" noProof="0" dirty="0">
                <a:ln>
                  <a:noFill/>
                </a:ln>
                <a:solidFill>
                  <a:prstClr val="black"/>
                </a:solidFill>
                <a:effectLst/>
                <a:uLnTx/>
                <a:uFillTx/>
                <a:latin typeface="Calibri" panose="020F0502020204030204"/>
                <a:ea typeface="+mn-ea"/>
                <a:cs typeface="+mn-cs"/>
              </a:rPr>
              <a:t>«In ipotesi di </a:t>
            </a:r>
            <a:r>
              <a:rPr kumimoji="0" lang="it-IT" sz="2100" b="0" i="1"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mancata predisposizione di adeguati assetti amministrativi, organizzativi e contabili</a:t>
            </a:r>
            <a:r>
              <a:rPr kumimoji="0" lang="it-IT" sz="2100" b="0" i="1" u="none" strike="noStrike" kern="1200" cap="none" spc="0" normalizeH="0" baseline="0" noProof="0" dirty="0">
                <a:ln>
                  <a:noFill/>
                </a:ln>
                <a:solidFill>
                  <a:prstClr val="black"/>
                </a:solidFill>
                <a:effectLst/>
                <a:uLnTx/>
                <a:uFillTx/>
                <a:latin typeface="Calibri" panose="020F0502020204030204"/>
                <a:ea typeface="+mn-ea"/>
                <a:cs typeface="+mn-cs"/>
              </a:rPr>
              <a:t> il tribunale - su richiesta del collegio sindacale, che denunci gravi irregolarità nella gestione degli amministratori - può ordinare all’organo amministrativo di adottarli, nominando un amministratore giudiziario con il compito di esprimersi sulla effettiva adeguatezza delle misure in cui gli assetti predisposti si siano compendiati. </a:t>
            </a:r>
          </a:p>
          <a:p>
            <a:pPr marL="0" marR="0" lvl="0" indent="0" algn="l" defTabSz="914400" rtl="0" eaLnBrk="1" fontAlgn="auto" latinLnBrk="0" hangingPunct="1">
              <a:lnSpc>
                <a:spcPts val="1900"/>
              </a:lnSpc>
              <a:spcBef>
                <a:spcPts val="0"/>
              </a:spcBef>
              <a:spcAft>
                <a:spcPts val="0"/>
              </a:spcAft>
              <a:buClrTx/>
              <a:buSzTx/>
              <a:buFontTx/>
              <a:buNone/>
              <a:tabLst/>
              <a:defRPr/>
            </a:pPr>
            <a:r>
              <a:rPr kumimoji="0" lang="it-IT" sz="2100" b="0" i="1" u="none" strike="noStrike" kern="1200" cap="none" spc="0" normalizeH="0" baseline="0" noProof="0" dirty="0">
                <a:ln>
                  <a:noFill/>
                </a:ln>
                <a:solidFill>
                  <a:prstClr val="black"/>
                </a:solidFill>
                <a:effectLst/>
                <a:uLnTx/>
                <a:uFillTx/>
                <a:latin typeface="Calibri" panose="020F0502020204030204"/>
                <a:ea typeface="+mn-ea"/>
                <a:cs typeface="+mn-cs"/>
              </a:rPr>
              <a:t>Ritiene il Tribunale che </a:t>
            </a:r>
            <a:r>
              <a:rPr kumimoji="0" lang="it-IT" sz="2100" b="0" i="1"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altrettanto (se non più) grave sia la mancata adozione di adeguati assetti di una impresa in situazione di equilibrio economico finanziario</a:t>
            </a:r>
            <a:r>
              <a:rPr kumimoji="0" lang="it-IT" sz="2100" b="0" i="1" u="none" strike="noStrike" kern="1200" cap="none" spc="0" normalizeH="0" baseline="0" noProof="0" dirty="0">
                <a:ln>
                  <a:noFill/>
                </a:ln>
                <a:solidFill>
                  <a:prstClr val="black"/>
                </a:solidFill>
                <a:effectLst/>
                <a:uLnTx/>
                <a:uFillTx/>
                <a:latin typeface="Calibri" panose="020F0502020204030204"/>
                <a:ea typeface="+mn-ea"/>
                <a:cs typeface="+mn-cs"/>
              </a:rPr>
              <a:t>. Gli adeguati assetti, infatti, sono funzionali proprio ad evitare che la impresa scivoli inconsapevolmente versa una situazione di crisi o di perdita della continuità, consentendo all’organo amministrativo di percepire tempestivamente i segnali che preannunciano la crisi, consentendogli in tal modo di assumere le iniziative opportune.</a:t>
            </a:r>
          </a:p>
          <a:p>
            <a:pPr marL="0" marR="0" lvl="0" indent="0" algn="l" defTabSz="914400" rtl="0" eaLnBrk="1" fontAlgn="auto" latinLnBrk="0" hangingPunct="1">
              <a:lnSpc>
                <a:spcPts val="1900"/>
              </a:lnSpc>
              <a:spcBef>
                <a:spcPts val="0"/>
              </a:spcBef>
              <a:spcAft>
                <a:spcPts val="0"/>
              </a:spcAft>
              <a:buClrTx/>
              <a:buSzTx/>
              <a:buFontTx/>
              <a:buNone/>
              <a:tabLst/>
              <a:defRPr/>
            </a:pPr>
            <a:r>
              <a:rPr kumimoji="0" lang="it-IT" sz="2100" b="0" i="1" u="none" strike="noStrike" kern="1200" cap="none" spc="0" normalizeH="0" baseline="0" noProof="0" dirty="0">
                <a:ln>
                  <a:noFill/>
                </a:ln>
                <a:solidFill>
                  <a:prstClr val="black"/>
                </a:solidFill>
                <a:effectLst/>
                <a:uLnTx/>
                <a:uFillTx/>
                <a:latin typeface="Calibri" panose="020F0502020204030204"/>
                <a:ea typeface="+mn-ea"/>
                <a:cs typeface="+mn-cs"/>
              </a:rPr>
              <a:t>Del resto, una volta manifestatasi la crisi, sfuma la gravità della adozione di adeguati assetti e viene in massimo rilievo, invece, la mancata adozione di uno degli strumenti previsti dall’ordinamento per fronteggiarla.</a:t>
            </a:r>
          </a:p>
          <a:p>
            <a:pPr marL="0" marR="0" lvl="0" indent="0" algn="l" defTabSz="914400" rtl="0" eaLnBrk="1" fontAlgn="auto" latinLnBrk="0" hangingPunct="1">
              <a:lnSpc>
                <a:spcPts val="1900"/>
              </a:lnSpc>
              <a:spcBef>
                <a:spcPts val="0"/>
              </a:spcBef>
              <a:spcAft>
                <a:spcPts val="0"/>
              </a:spcAft>
              <a:buClrTx/>
              <a:buSzTx/>
              <a:buFontTx/>
              <a:buNone/>
              <a:tabLst/>
              <a:defRPr/>
            </a:pPr>
            <a:r>
              <a:rPr kumimoji="0" lang="it-IT" sz="2100" b="0" i="1" u="none" strike="noStrike" kern="1200" cap="none" spc="0" normalizeH="0" baseline="0" noProof="0" dirty="0">
                <a:ln>
                  <a:noFill/>
                </a:ln>
                <a:solidFill>
                  <a:prstClr val="black"/>
                </a:solidFill>
                <a:effectLst/>
                <a:uLnTx/>
                <a:uFillTx/>
                <a:latin typeface="Calibri" panose="020F0502020204030204"/>
                <a:ea typeface="+mn-ea"/>
                <a:cs typeface="+mn-cs"/>
              </a:rPr>
              <a:t>In altri termini, </a:t>
            </a:r>
            <a:r>
              <a:rPr kumimoji="0" lang="it-IT" sz="2100" b="0" i="1"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la violazione della obbligazione di predisporre adeguati assetti è più grave quando la società non si trova in crisi</a:t>
            </a:r>
            <a:r>
              <a:rPr kumimoji="0" lang="it-IT" sz="2100" b="0" i="1" u="none" strike="noStrike" kern="1200" cap="none" spc="0" normalizeH="0" baseline="0" noProof="0" dirty="0">
                <a:ln>
                  <a:noFill/>
                </a:ln>
                <a:solidFill>
                  <a:prstClr val="black"/>
                </a:solidFill>
                <a:effectLst/>
                <a:uLnTx/>
                <a:uFillTx/>
                <a:latin typeface="Calibri" panose="020F0502020204030204"/>
                <a:ea typeface="+mn-ea"/>
                <a:cs typeface="+mn-cs"/>
              </a:rPr>
              <a:t>, anche perché, del resto, proprio in tale fase essa ha le risorse anche economiche per predisporre con efficacia le misure organizzative, contabili, amministrative»</a:t>
            </a:r>
          </a:p>
          <a:p>
            <a:pPr marL="0" marR="0" lvl="0" indent="0" algn="l" defTabSz="914400" rtl="0" eaLnBrk="1" fontAlgn="auto" latinLnBrk="0" hangingPunct="1">
              <a:lnSpc>
                <a:spcPts val="1900"/>
              </a:lnSpc>
              <a:spcBef>
                <a:spcPts val="0"/>
              </a:spcBef>
              <a:spcAft>
                <a:spcPts val="0"/>
              </a:spcAft>
              <a:buClrTx/>
              <a:buSzTx/>
              <a:buFontTx/>
              <a:buNone/>
              <a:tabLst/>
              <a:defRPr/>
            </a:pPr>
            <a:r>
              <a:rPr kumimoji="0" lang="it-IT" sz="2100" b="0" i="1" u="none" strike="noStrike" kern="1200" cap="none" spc="0" normalizeH="0" baseline="0" noProof="0" dirty="0">
                <a:ln>
                  <a:noFill/>
                </a:ln>
                <a:solidFill>
                  <a:prstClr val="black"/>
                </a:solidFill>
                <a:effectLst/>
                <a:uLnTx/>
                <a:uFillTx/>
                <a:latin typeface="Calibri" panose="020F0502020204030204"/>
                <a:ea typeface="+mn-ea"/>
                <a:cs typeface="+mn-cs"/>
              </a:rPr>
              <a:t>(Nella specie, era emersa l’inerzia degli amministratori nella predisposizione di misure idonee a rilevare le posizioni debitorie e ad assicurare l’attività di recupero). </a:t>
            </a:r>
            <a:endParaRPr kumimoji="0" lang="it-IT" sz="2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ttangolo 7">
            <a:extLst>
              <a:ext uri="{FF2B5EF4-FFF2-40B4-BE49-F238E27FC236}">
                <a16:creationId xmlns:a16="http://schemas.microsoft.com/office/drawing/2014/main" id="{0B0F9D54-5059-461D-92AF-EAC6ACFFA5D1}"/>
              </a:ext>
            </a:extLst>
          </p:cNvPr>
          <p:cNvSpPr/>
          <p:nvPr/>
        </p:nvSpPr>
        <p:spPr>
          <a:xfrm>
            <a:off x="108642" y="842574"/>
            <a:ext cx="3715213" cy="5578450"/>
          </a:xfrm>
          <a:prstGeom prst="rect">
            <a:avLst/>
          </a:prstGeom>
          <a:ln>
            <a:solidFill>
              <a:srgbClr val="FF0000"/>
            </a:solidFill>
          </a:ln>
        </p:spPr>
        <p:txBody>
          <a:bodyPr wrap="square">
            <a:spAutoFit/>
          </a:bodyPr>
          <a:lstStyle/>
          <a:p>
            <a:pPr marL="136922" marR="0" lvl="0" indent="-136922" algn="l" defTabSz="9144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it-IT" sz="2150" b="0" i="0" u="none" strike="noStrike" kern="1200" cap="none" spc="0" normalizeH="0" baseline="0" noProof="0" dirty="0">
                <a:ln>
                  <a:noFill/>
                </a:ln>
                <a:solidFill>
                  <a:prstClr val="black"/>
                </a:solidFill>
                <a:effectLst/>
                <a:uLnTx/>
                <a:uFillTx/>
                <a:latin typeface="Calibri" panose="020F0502020204030204"/>
                <a:ea typeface="+mn-ea"/>
                <a:cs typeface="+mn-cs"/>
              </a:rPr>
              <a:t>Denunzia al tribunale ex art. 2409 c.c. da parte dei sindaci contro gli </a:t>
            </a:r>
            <a:r>
              <a:rPr kumimoji="0" lang="it-IT" sz="2150" b="0" i="0" u="none" strike="noStrike" kern="1200" cap="none" spc="0" normalizeH="0" baseline="0" noProof="0" dirty="0" err="1">
                <a:ln>
                  <a:noFill/>
                </a:ln>
                <a:solidFill>
                  <a:prstClr val="black"/>
                </a:solidFill>
                <a:effectLst/>
                <a:uLnTx/>
                <a:uFillTx/>
                <a:latin typeface="Calibri" panose="020F0502020204030204"/>
                <a:ea typeface="+mn-ea"/>
                <a:cs typeface="+mn-cs"/>
              </a:rPr>
              <a:t>amm.ri</a:t>
            </a:r>
            <a:r>
              <a:rPr kumimoji="0" lang="it-IT" sz="2150" b="0" i="0" u="none" strike="noStrike" kern="1200" cap="none" spc="0" normalizeH="0" baseline="0" noProof="0" dirty="0">
                <a:ln>
                  <a:noFill/>
                </a:ln>
                <a:solidFill>
                  <a:prstClr val="black"/>
                </a:solidFill>
                <a:effectLst/>
                <a:uLnTx/>
                <a:uFillTx/>
                <a:latin typeface="Calibri" panose="020F0502020204030204"/>
                <a:ea typeface="+mn-ea"/>
                <a:cs typeface="+mn-cs"/>
              </a:rPr>
              <a:t> per gravi irregolarità</a:t>
            </a:r>
          </a:p>
          <a:p>
            <a:pPr marL="136922" marR="0" lvl="0" indent="-136922" algn="l" defTabSz="9144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it-IT" sz="2150" b="0" i="0" u="none" strike="noStrike" kern="1200" cap="none" spc="0" normalizeH="0" baseline="0" noProof="0" dirty="0">
                <a:ln>
                  <a:noFill/>
                </a:ln>
                <a:solidFill>
                  <a:prstClr val="black"/>
                </a:solidFill>
                <a:effectLst/>
                <a:uLnTx/>
                <a:uFillTx/>
                <a:latin typeface="Calibri" panose="020F0502020204030204"/>
                <a:ea typeface="+mn-ea"/>
                <a:cs typeface="+mn-cs"/>
              </a:rPr>
              <a:t>La società aveva elargito ingenti risorse a due soci, pari ad € 40.000,00 ciascuno, in assenza di alcun titolo giustificativo (si trattava di prestiti)</a:t>
            </a:r>
          </a:p>
          <a:p>
            <a:pPr marL="136922" marR="0" lvl="0" indent="-136922" algn="l" defTabSz="9144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it-IT" sz="2150" b="1" i="0" u="none" strike="noStrike" kern="1200" cap="none" spc="-20" normalizeH="0" baseline="0" noProof="0" dirty="0">
                <a:ln>
                  <a:noFill/>
                </a:ln>
                <a:solidFill>
                  <a:srgbClr val="FF0000"/>
                </a:solidFill>
                <a:effectLst/>
                <a:uLnTx/>
                <a:uFillTx/>
                <a:latin typeface="Calibri" panose="020F0502020204030204"/>
                <a:ea typeface="+mn-ea"/>
                <a:cs typeface="+mn-cs"/>
              </a:rPr>
              <a:t>Assenza di adeguati assetti amministrativi, organizzativi e </a:t>
            </a:r>
            <a:r>
              <a:rPr kumimoji="0" lang="it-IT" sz="2150" b="1" i="0" u="none" strike="noStrike" kern="1200" cap="none" spc="-90" normalizeH="0" baseline="0" noProof="0" dirty="0">
                <a:ln>
                  <a:noFill/>
                </a:ln>
                <a:solidFill>
                  <a:srgbClr val="FF0000"/>
                </a:solidFill>
                <a:effectLst/>
                <a:uLnTx/>
                <a:uFillTx/>
                <a:latin typeface="Calibri" panose="020F0502020204030204"/>
                <a:ea typeface="+mn-ea"/>
                <a:cs typeface="+mn-cs"/>
              </a:rPr>
              <a:t>contabili (ex nuovo art. 2086 c.c.)</a:t>
            </a:r>
          </a:p>
          <a:p>
            <a:pPr marL="136922" marR="0" lvl="0" indent="-136922" algn="l" defTabSz="9144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0" lang="it-IT" sz="2150" b="0" i="0" u="none" strike="noStrike" kern="1200" cap="none" spc="0" normalizeH="0" baseline="0" noProof="0" dirty="0">
                <a:ln>
                  <a:noFill/>
                </a:ln>
                <a:solidFill>
                  <a:prstClr val="black"/>
                </a:solidFill>
                <a:effectLst/>
                <a:uLnTx/>
                <a:uFillTx/>
                <a:latin typeface="Calibri" panose="020F0502020204030204"/>
                <a:ea typeface="+mn-ea"/>
                <a:cs typeface="+mn-cs"/>
              </a:rPr>
              <a:t>Responsabilità degli </a:t>
            </a:r>
            <a:r>
              <a:rPr kumimoji="0" lang="it-IT" sz="2150" b="0" i="0" u="none" strike="noStrike" kern="1200" cap="none" spc="0" normalizeH="0" baseline="0" noProof="0" dirty="0" err="1">
                <a:ln>
                  <a:noFill/>
                </a:ln>
                <a:solidFill>
                  <a:prstClr val="black"/>
                </a:solidFill>
                <a:effectLst/>
                <a:uLnTx/>
                <a:uFillTx/>
                <a:latin typeface="Calibri" panose="020F0502020204030204"/>
                <a:ea typeface="+mn-ea"/>
                <a:cs typeface="+mn-cs"/>
              </a:rPr>
              <a:t>amm.ri</a:t>
            </a:r>
            <a:r>
              <a:rPr kumimoji="0" lang="it-IT" sz="2150" b="0" i="0" u="none" strike="noStrike" kern="1200" cap="none" spc="0" normalizeH="0" baseline="0" noProof="0" dirty="0">
                <a:ln>
                  <a:noFill/>
                </a:ln>
                <a:solidFill>
                  <a:prstClr val="black"/>
                </a:solidFill>
                <a:effectLst/>
                <a:uLnTx/>
                <a:uFillTx/>
                <a:latin typeface="Calibri" panose="020F0502020204030204"/>
                <a:ea typeface="+mn-ea"/>
                <a:cs typeface="+mn-cs"/>
              </a:rPr>
              <a:t> al </a:t>
            </a:r>
            <a:r>
              <a:rPr kumimoji="0" lang="it-IT" sz="2150" b="0" i="0" u="none" strike="noStrike" kern="1200" cap="none" spc="0" normalizeH="0" baseline="0" noProof="0" dirty="0">
                <a:ln>
                  <a:noFill/>
                </a:ln>
                <a:solidFill>
                  <a:srgbClr val="FF0000"/>
                </a:solidFill>
                <a:effectLst/>
                <a:uLnTx/>
                <a:uFillTx/>
                <a:latin typeface="Calibri" panose="020F0502020204030204"/>
                <a:ea typeface="+mn-ea"/>
                <a:cs typeface="+mn-cs"/>
              </a:rPr>
              <a:t>risarcimento dell’intero danno </a:t>
            </a:r>
            <a:r>
              <a:rPr kumimoji="0" lang="it-IT" sz="2150" b="0" i="0" u="none" strike="noStrike" kern="1200" cap="none" spc="-50" normalizeH="0" baseline="0" noProof="0" dirty="0">
                <a:ln>
                  <a:noFill/>
                </a:ln>
                <a:solidFill>
                  <a:prstClr val="black"/>
                </a:solidFill>
                <a:effectLst/>
                <a:uLnTx/>
                <a:uFillTx/>
                <a:latin typeface="Calibri" panose="020F0502020204030204"/>
                <a:ea typeface="+mn-ea"/>
                <a:cs typeface="+mn-cs"/>
              </a:rPr>
              <a:t>ai sensi del nuovo art. 2086 c.c.</a:t>
            </a:r>
          </a:p>
        </p:txBody>
      </p:sp>
    </p:spTree>
    <p:extLst>
      <p:ext uri="{BB962C8B-B14F-4D97-AF65-F5344CB8AC3E}">
        <p14:creationId xmlns:p14="http://schemas.microsoft.com/office/powerpoint/2010/main" val="5273095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827D6D-0ADE-476F-AA60-AC80561C8E08}"/>
              </a:ext>
            </a:extLst>
          </p:cNvPr>
          <p:cNvSpPr>
            <a:spLocks noGrp="1"/>
          </p:cNvSpPr>
          <p:nvPr>
            <p:ph type="title"/>
          </p:nvPr>
        </p:nvSpPr>
        <p:spPr>
          <a:xfrm>
            <a:off x="226141" y="355673"/>
            <a:ext cx="11611897" cy="720000"/>
          </a:xfrm>
        </p:spPr>
        <p:txBody>
          <a:bodyPr>
            <a:normAutofit fontScale="90000"/>
          </a:bodyPr>
          <a:lstStyle/>
          <a:p>
            <a:r>
              <a:rPr lang="it-IT" sz="3600" b="1" cap="small" dirty="0">
                <a:solidFill>
                  <a:srgbClr val="4472C4"/>
                </a:solidFill>
              </a:rPr>
              <a:t>Responsabilità degli amministratori - quantificazione del danno (art. 378)</a:t>
            </a:r>
            <a:endParaRPr lang="it-IT" dirty="0"/>
          </a:p>
        </p:txBody>
      </p:sp>
      <p:sp>
        <p:nvSpPr>
          <p:cNvPr id="3" name="Segnaposto contenuto 2">
            <a:extLst>
              <a:ext uri="{FF2B5EF4-FFF2-40B4-BE49-F238E27FC236}">
                <a16:creationId xmlns:a16="http://schemas.microsoft.com/office/drawing/2014/main" id="{71938F1A-CF6D-4B68-A0AB-119DE275D9B5}"/>
              </a:ext>
            </a:extLst>
          </p:cNvPr>
          <p:cNvSpPr>
            <a:spLocks noGrp="1"/>
          </p:cNvSpPr>
          <p:nvPr>
            <p:ph sz="quarter" idx="11"/>
          </p:nvPr>
        </p:nvSpPr>
        <p:spPr>
          <a:xfrm>
            <a:off x="2572482" y="1211227"/>
            <a:ext cx="6264730" cy="471799"/>
          </a:xfrm>
          <a:ln>
            <a:solidFill>
              <a:schemeClr val="accent1"/>
            </a:solidFill>
          </a:ln>
        </p:spPr>
        <p:txBody>
          <a:bodyPr>
            <a:normAutofit lnSpcReduction="10000"/>
          </a:bodyPr>
          <a:lstStyle/>
          <a:p>
            <a:pPr marL="0" indent="0">
              <a:buNone/>
            </a:pPr>
            <a:r>
              <a:rPr lang="it-IT" cap="small" dirty="0">
                <a:effectLst>
                  <a:outerShdw blurRad="38100" dist="38100" dir="2700000" algn="tl">
                    <a:srgbClr val="000000">
                      <a:alpha val="43137"/>
                    </a:srgbClr>
                  </a:outerShdw>
                </a:effectLst>
              </a:rPr>
              <a:t>Inserimento del comma 3 nell’art. 2486 c.c.</a:t>
            </a:r>
          </a:p>
        </p:txBody>
      </p:sp>
      <p:pic>
        <p:nvPicPr>
          <p:cNvPr id="4" name="Immagine 3">
            <a:extLst>
              <a:ext uri="{FF2B5EF4-FFF2-40B4-BE49-F238E27FC236}">
                <a16:creationId xmlns:a16="http://schemas.microsoft.com/office/drawing/2014/main" id="{347EEA18-419D-4730-9D53-030094E94F8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127226" y="43377"/>
            <a:ext cx="2015612" cy="259197"/>
          </a:xfrm>
          <a:prstGeom prst="rect">
            <a:avLst/>
          </a:prstGeom>
        </p:spPr>
      </p:pic>
      <p:sp>
        <p:nvSpPr>
          <p:cNvPr id="6" name="Rettangolo 5">
            <a:extLst>
              <a:ext uri="{FF2B5EF4-FFF2-40B4-BE49-F238E27FC236}">
                <a16:creationId xmlns:a16="http://schemas.microsoft.com/office/drawing/2014/main" id="{362A787B-7E8F-47CF-A310-DFA1040BB7B3}"/>
              </a:ext>
            </a:extLst>
          </p:cNvPr>
          <p:cNvSpPr/>
          <p:nvPr/>
        </p:nvSpPr>
        <p:spPr>
          <a:xfrm>
            <a:off x="2897663" y="2497158"/>
            <a:ext cx="5614368" cy="1384995"/>
          </a:xfrm>
          <a:prstGeom prst="rect">
            <a:avLst/>
          </a:prstGeom>
          <a:ln>
            <a:solidFill>
              <a:schemeClr val="accent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small" spc="0" normalizeH="0" baseline="0" noProof="0" dirty="0">
                <a:ln>
                  <a:noFill/>
                </a:ln>
                <a:solidFill>
                  <a:prstClr val="black"/>
                </a:solidFill>
                <a:effectLst/>
                <a:uLnTx/>
                <a:uFillTx/>
                <a:latin typeface="Calibri" panose="020F0502020204030204"/>
                <a:ea typeface="+mn-ea"/>
                <a:cs typeface="+mn-cs"/>
              </a:rPr>
              <a:t>Nuovi criteri di liquidazione del danno derivante dalla responsabilità degli amministratori</a:t>
            </a:r>
            <a:endParaRPr kumimoji="0" lang="it-IT" sz="1800" b="0" i="0" u="none" strike="noStrike" kern="1200" cap="small" spc="0" normalizeH="0" baseline="0" noProof="0" dirty="0">
              <a:ln>
                <a:noFill/>
              </a:ln>
              <a:solidFill>
                <a:prstClr val="black"/>
              </a:solidFill>
              <a:effectLst/>
              <a:uLnTx/>
              <a:uFillTx/>
              <a:latin typeface="Calibri" panose="020F0502020204030204"/>
              <a:ea typeface="+mn-ea"/>
              <a:cs typeface="+mn-cs"/>
            </a:endParaRPr>
          </a:p>
        </p:txBody>
      </p:sp>
      <p:sp>
        <p:nvSpPr>
          <p:cNvPr id="7" name="Freccia in giù 6">
            <a:extLst>
              <a:ext uri="{FF2B5EF4-FFF2-40B4-BE49-F238E27FC236}">
                <a16:creationId xmlns:a16="http://schemas.microsoft.com/office/drawing/2014/main" id="{D9D4A616-368C-4EE5-991D-6D08E4749EC7}"/>
              </a:ext>
            </a:extLst>
          </p:cNvPr>
          <p:cNvSpPr/>
          <p:nvPr/>
        </p:nvSpPr>
        <p:spPr>
          <a:xfrm>
            <a:off x="5533219" y="1796253"/>
            <a:ext cx="343256" cy="5838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ttangolo 8">
            <a:extLst>
              <a:ext uri="{FF2B5EF4-FFF2-40B4-BE49-F238E27FC236}">
                <a16:creationId xmlns:a16="http://schemas.microsoft.com/office/drawing/2014/main" id="{2A6CAC30-9E89-4836-89FB-5F9E8202F612}"/>
              </a:ext>
            </a:extLst>
          </p:cNvPr>
          <p:cNvSpPr/>
          <p:nvPr/>
        </p:nvSpPr>
        <p:spPr>
          <a:xfrm>
            <a:off x="866569" y="4797712"/>
            <a:ext cx="3983525" cy="954107"/>
          </a:xfrm>
          <a:prstGeom prst="rect">
            <a:avLst/>
          </a:prstGeom>
          <a:ln>
            <a:solidFill>
              <a:schemeClr val="accent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small" spc="0" normalizeH="0" baseline="0" noProof="0" dirty="0">
                <a:ln>
                  <a:noFill/>
                </a:ln>
                <a:solidFill>
                  <a:prstClr val="black"/>
                </a:solidFill>
                <a:effectLst/>
                <a:uLnTx/>
                <a:uFillTx/>
                <a:latin typeface="Calibri" panose="020F0502020204030204"/>
                <a:ea typeface="+mn-ea"/>
                <a:cs typeface="+mn-cs"/>
              </a:rPr>
              <a:t>Criterio dei c.d. «</a:t>
            </a:r>
            <a:r>
              <a:rPr kumimoji="0" lang="it-IT" sz="28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netti patrimoniali</a:t>
            </a: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ttangolo 9">
            <a:extLst>
              <a:ext uri="{FF2B5EF4-FFF2-40B4-BE49-F238E27FC236}">
                <a16:creationId xmlns:a16="http://schemas.microsoft.com/office/drawing/2014/main" id="{06673882-1A23-494E-8D84-DE5CB5A93FCE}"/>
              </a:ext>
            </a:extLst>
          </p:cNvPr>
          <p:cNvSpPr/>
          <p:nvPr/>
        </p:nvSpPr>
        <p:spPr>
          <a:xfrm>
            <a:off x="7151507" y="4797712"/>
            <a:ext cx="3983525" cy="954107"/>
          </a:xfrm>
          <a:prstGeom prst="rect">
            <a:avLst/>
          </a:prstGeom>
          <a:ln>
            <a:solidFill>
              <a:schemeClr val="accent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small" spc="0" normalizeH="0" baseline="0" noProof="0" dirty="0">
                <a:ln>
                  <a:noFill/>
                </a:ln>
                <a:solidFill>
                  <a:prstClr val="black"/>
                </a:solidFill>
                <a:effectLst/>
                <a:uLnTx/>
                <a:uFillTx/>
                <a:latin typeface="Calibri" panose="020F0502020204030204"/>
                <a:ea typeface="+mn-ea"/>
                <a:cs typeface="+mn-cs"/>
              </a:rPr>
              <a:t>Criterio (</a:t>
            </a:r>
            <a:r>
              <a:rPr kumimoji="0" lang="it-IT" sz="2800" b="0" i="0" u="sng" strike="noStrike" kern="1200" cap="small" spc="0" normalizeH="0" baseline="0" noProof="0" dirty="0">
                <a:ln>
                  <a:noFill/>
                </a:ln>
                <a:solidFill>
                  <a:prstClr val="black"/>
                </a:solidFill>
                <a:effectLst/>
                <a:uLnTx/>
                <a:uFillTx/>
                <a:latin typeface="Calibri" panose="020F0502020204030204"/>
                <a:ea typeface="+mn-ea"/>
                <a:cs typeface="+mn-cs"/>
              </a:rPr>
              <a:t>residuale</a:t>
            </a:r>
            <a:r>
              <a:rPr kumimoji="0" lang="it-IT" sz="2800" b="0" i="0" u="none" strike="noStrike" kern="1200" cap="small" spc="0" normalizeH="0" baseline="0" noProof="0" dirty="0">
                <a:ln>
                  <a:noFill/>
                </a:ln>
                <a:solidFill>
                  <a:prstClr val="black"/>
                </a:solidFill>
                <a:effectLst/>
                <a:uLnTx/>
                <a:uFillTx/>
                <a:latin typeface="Calibri" panose="020F0502020204030204"/>
                <a:ea typeface="+mn-ea"/>
                <a:cs typeface="+mn-cs"/>
              </a:rPr>
              <a:t>) del c.d. «</a:t>
            </a:r>
            <a:r>
              <a:rPr kumimoji="0" lang="it-IT" sz="28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deficit fallimentare</a:t>
            </a:r>
            <a:r>
              <a:rPr kumimoji="0" lang="it-IT" sz="2800" b="0" i="0" u="none" strike="noStrike" kern="1200" cap="small" spc="0" normalizeH="0" baseline="0" noProof="0" dirty="0">
                <a:ln>
                  <a:noFill/>
                </a:ln>
                <a:solidFill>
                  <a:prstClr val="black"/>
                </a:solidFill>
                <a:effectLst/>
                <a:uLnTx/>
                <a:uFillTx/>
                <a:latin typeface="Calibri" panose="020F0502020204030204"/>
                <a:ea typeface="+mn-ea"/>
                <a:cs typeface="+mn-cs"/>
              </a:rPr>
              <a:t>»</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Freccia in giù 11">
            <a:extLst>
              <a:ext uri="{FF2B5EF4-FFF2-40B4-BE49-F238E27FC236}">
                <a16:creationId xmlns:a16="http://schemas.microsoft.com/office/drawing/2014/main" id="{B88783C9-B3BA-44C4-9FFD-3BE4976A9E0F}"/>
              </a:ext>
            </a:extLst>
          </p:cNvPr>
          <p:cNvSpPr/>
          <p:nvPr/>
        </p:nvSpPr>
        <p:spPr>
          <a:xfrm rot="2823744">
            <a:off x="4868020" y="3895347"/>
            <a:ext cx="343256" cy="9240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ccia in giù 12">
            <a:extLst>
              <a:ext uri="{FF2B5EF4-FFF2-40B4-BE49-F238E27FC236}">
                <a16:creationId xmlns:a16="http://schemas.microsoft.com/office/drawing/2014/main" id="{05DDDDD5-9C7D-41E9-ADE2-875057272F1F}"/>
              </a:ext>
            </a:extLst>
          </p:cNvPr>
          <p:cNvSpPr/>
          <p:nvPr/>
        </p:nvSpPr>
        <p:spPr>
          <a:xfrm rot="16200000">
            <a:off x="5879614" y="4472531"/>
            <a:ext cx="343256" cy="16044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asellaDiTesto 10">
            <a:extLst>
              <a:ext uri="{FF2B5EF4-FFF2-40B4-BE49-F238E27FC236}">
                <a16:creationId xmlns:a16="http://schemas.microsoft.com/office/drawing/2014/main" id="{FC9BBB49-ED91-49DE-B54F-ED2D1856057B}"/>
              </a:ext>
            </a:extLst>
          </p:cNvPr>
          <p:cNvSpPr txBox="1"/>
          <p:nvPr/>
        </p:nvSpPr>
        <p:spPr>
          <a:xfrm>
            <a:off x="1002118" y="5886774"/>
            <a:ext cx="384797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1" u="none" strike="noStrike" kern="1200" cap="none" spc="0" normalizeH="0" baseline="0" noProof="0" dirty="0">
                <a:ln>
                  <a:noFill/>
                </a:ln>
                <a:solidFill>
                  <a:prstClr val="black"/>
                </a:solidFill>
                <a:effectLst/>
                <a:uLnTx/>
                <a:uFillTx/>
                <a:latin typeface="Calibri" panose="020F0502020204030204"/>
                <a:ea typeface="+mn-ea"/>
                <a:cs typeface="+mn-cs"/>
              </a:rPr>
              <a:t>ex </a:t>
            </a:r>
            <a:r>
              <a:rPr kumimoji="0" lang="it-IT" sz="2000" b="0" i="1" u="none" strike="noStrike" kern="1200" cap="none" spc="0" normalizeH="0" baseline="0" noProof="0" dirty="0" err="1">
                <a:ln>
                  <a:noFill/>
                </a:ln>
                <a:solidFill>
                  <a:prstClr val="black"/>
                </a:solidFill>
                <a:effectLst/>
                <a:uLnTx/>
                <a:uFillTx/>
                <a:latin typeface="Calibri" panose="020F0502020204030204"/>
                <a:ea typeface="+mn-ea"/>
                <a:cs typeface="+mn-cs"/>
              </a:rPr>
              <a:t>multis</a:t>
            </a:r>
            <a:r>
              <a:rPr kumimoji="0" lang="it-IT" sz="20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Tribunale Milano Sez. spec. imprese, 22/01/2015</a:t>
            </a:r>
          </a:p>
        </p:txBody>
      </p:sp>
      <p:sp>
        <p:nvSpPr>
          <p:cNvPr id="14" name="CasellaDiTesto 13">
            <a:extLst>
              <a:ext uri="{FF2B5EF4-FFF2-40B4-BE49-F238E27FC236}">
                <a16:creationId xmlns:a16="http://schemas.microsoft.com/office/drawing/2014/main" id="{F1866DCF-F1D1-47AF-A943-BD97AB8F5191}"/>
              </a:ext>
            </a:extLst>
          </p:cNvPr>
          <p:cNvSpPr txBox="1"/>
          <p:nvPr/>
        </p:nvSpPr>
        <p:spPr>
          <a:xfrm>
            <a:off x="7451081" y="5886774"/>
            <a:ext cx="3384376"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1" u="none" strike="noStrike" kern="1200" cap="none" spc="0" normalizeH="0" baseline="0" noProof="0" dirty="0">
                <a:ln>
                  <a:noFill/>
                </a:ln>
                <a:solidFill>
                  <a:prstClr val="black"/>
                </a:solidFill>
                <a:effectLst/>
                <a:uLnTx/>
                <a:uFillTx/>
                <a:latin typeface="Calibri" panose="020F0502020204030204"/>
                <a:ea typeface="+mn-ea"/>
                <a:cs typeface="+mn-cs"/>
              </a:rPr>
              <a:t>ex </a:t>
            </a:r>
            <a:r>
              <a:rPr kumimoji="0" lang="it-IT" sz="2000" b="0" i="1" u="none" strike="noStrike" kern="1200" cap="none" spc="0" normalizeH="0" baseline="0" noProof="0" dirty="0" err="1">
                <a:ln>
                  <a:noFill/>
                </a:ln>
                <a:solidFill>
                  <a:prstClr val="black"/>
                </a:solidFill>
                <a:effectLst/>
                <a:uLnTx/>
                <a:uFillTx/>
                <a:latin typeface="Calibri" panose="020F0502020204030204"/>
                <a:ea typeface="+mn-ea"/>
                <a:cs typeface="+mn-cs"/>
              </a:rPr>
              <a:t>multis</a:t>
            </a:r>
            <a:r>
              <a:rPr kumimoji="0" lang="it-IT" sz="20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2000" b="0" i="0" u="none" strike="noStrike" kern="1200" cap="none" spc="0" normalizeH="0" baseline="0" noProof="0" dirty="0">
                <a:ln>
                  <a:noFill/>
                </a:ln>
                <a:solidFill>
                  <a:prstClr val="black"/>
                </a:solidFill>
                <a:effectLst/>
                <a:uLnTx/>
                <a:uFillTx/>
                <a:latin typeface="Calibri" panose="020F0502020204030204"/>
                <a:ea typeface="+mn-ea"/>
                <a:cs typeface="+mn-cs"/>
              </a:rPr>
              <a:t>Cass. civ. Sez. Unite, 06/05/2015, n. 9100</a:t>
            </a:r>
          </a:p>
        </p:txBody>
      </p:sp>
    </p:spTree>
    <p:extLst>
      <p:ext uri="{BB962C8B-B14F-4D97-AF65-F5344CB8AC3E}">
        <p14:creationId xmlns:p14="http://schemas.microsoft.com/office/powerpoint/2010/main" val="41439234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EC4063-423E-4CF6-BE54-CED3B880EF92}"/>
              </a:ext>
            </a:extLst>
          </p:cNvPr>
          <p:cNvSpPr>
            <a:spLocks noGrp="1"/>
          </p:cNvSpPr>
          <p:nvPr>
            <p:ph type="title"/>
          </p:nvPr>
        </p:nvSpPr>
        <p:spPr>
          <a:xfrm>
            <a:off x="407607" y="235438"/>
            <a:ext cx="11193266" cy="854808"/>
          </a:xfrm>
        </p:spPr>
        <p:txBody>
          <a:bodyPr>
            <a:normAutofit fontScale="90000"/>
          </a:bodyPr>
          <a:lstStyle/>
          <a:p>
            <a:r>
              <a:rPr lang="it-IT" sz="3600" b="1" cap="small" dirty="0">
                <a:solidFill>
                  <a:srgbClr val="4472C4"/>
                </a:solidFill>
              </a:rPr>
              <a:t>Quantificazione del Danno - "</a:t>
            </a:r>
            <a:r>
              <a:rPr lang="it-IT" sz="3600" b="1" cap="small" dirty="0">
                <a:solidFill>
                  <a:srgbClr val="4472C4"/>
                </a:solidFill>
                <a:effectLst>
                  <a:outerShdw blurRad="38100" dist="38100" dir="2700000" algn="tl">
                    <a:srgbClr val="000000">
                      <a:alpha val="43137"/>
                    </a:srgbClr>
                  </a:outerShdw>
                </a:effectLst>
              </a:rPr>
              <a:t>Criterio dei Netti Patrimoniali</a:t>
            </a:r>
            <a:r>
              <a:rPr lang="it-IT" sz="3600" b="1" cap="small" dirty="0">
                <a:solidFill>
                  <a:srgbClr val="4472C4"/>
                </a:solidFill>
              </a:rPr>
              <a:t>" (segue)</a:t>
            </a:r>
            <a:endParaRPr lang="it-IT" dirty="0"/>
          </a:p>
        </p:txBody>
      </p:sp>
      <p:sp>
        <p:nvSpPr>
          <p:cNvPr id="3" name="Segnaposto contenuto 2">
            <a:extLst>
              <a:ext uri="{FF2B5EF4-FFF2-40B4-BE49-F238E27FC236}">
                <a16:creationId xmlns:a16="http://schemas.microsoft.com/office/drawing/2014/main" id="{0C55D8F6-90D2-4228-8604-9FD9F9A61CD2}"/>
              </a:ext>
            </a:extLst>
          </p:cNvPr>
          <p:cNvSpPr>
            <a:spLocks noGrp="1"/>
          </p:cNvSpPr>
          <p:nvPr>
            <p:ph sz="quarter" idx="11"/>
          </p:nvPr>
        </p:nvSpPr>
        <p:spPr>
          <a:xfrm>
            <a:off x="170873" y="1090246"/>
            <a:ext cx="11850254" cy="5275511"/>
          </a:xfrm>
        </p:spPr>
        <p:txBody>
          <a:bodyPr>
            <a:noAutofit/>
          </a:bodyPr>
          <a:lstStyle/>
          <a:p>
            <a:pPr marL="0" lvl="0" indent="0" algn="just">
              <a:spcBef>
                <a:spcPts val="400"/>
              </a:spcBef>
              <a:buNone/>
            </a:pPr>
            <a:r>
              <a:rPr lang="it-IT" sz="3300" b="1" dirty="0">
                <a:solidFill>
                  <a:prstClr val="black"/>
                </a:solidFill>
              </a:rPr>
              <a:t>Ora</a:t>
            </a:r>
            <a:r>
              <a:rPr lang="it-IT" sz="3300" dirty="0">
                <a:solidFill>
                  <a:prstClr val="black"/>
                </a:solidFill>
              </a:rPr>
              <a:t> (</a:t>
            </a:r>
            <a:r>
              <a:rPr lang="it-IT" sz="3300" u="sng" dirty="0">
                <a:solidFill>
                  <a:prstClr val="black"/>
                </a:solidFill>
              </a:rPr>
              <a:t>art. 2486, co. 3, c.c.</a:t>
            </a:r>
            <a:r>
              <a:rPr lang="it-IT" sz="3300" dirty="0">
                <a:solidFill>
                  <a:prstClr val="black"/>
                </a:solidFill>
              </a:rPr>
              <a:t>):</a:t>
            </a:r>
          </a:p>
          <a:p>
            <a:pPr marL="0" lvl="0" indent="0" algn="just">
              <a:spcBef>
                <a:spcPts val="400"/>
              </a:spcBef>
              <a:buNone/>
            </a:pPr>
            <a:r>
              <a:rPr lang="it-IT" sz="3300" i="1" dirty="0">
                <a:solidFill>
                  <a:prstClr val="black"/>
                </a:solidFill>
              </a:rPr>
              <a:t>Quando è accertata la responsabilità degli amministratori a norma del presente articolo, e salva la prova di un diverso ammontare, </a:t>
            </a:r>
            <a:r>
              <a:rPr lang="it-IT" sz="3300" i="1" u="sng" dirty="0">
                <a:solidFill>
                  <a:prstClr val="black"/>
                </a:solidFill>
              </a:rPr>
              <a:t>il danno risarcibile si </a:t>
            </a:r>
            <a:r>
              <a:rPr lang="it-IT" sz="3300" b="1" i="1" u="sng" dirty="0">
                <a:solidFill>
                  <a:prstClr val="black"/>
                </a:solidFill>
              </a:rPr>
              <a:t>presume</a:t>
            </a:r>
            <a:r>
              <a:rPr lang="it-IT" sz="3300" i="1" dirty="0">
                <a:solidFill>
                  <a:prstClr val="black"/>
                </a:solidFill>
              </a:rPr>
              <a:t> pari alla </a:t>
            </a:r>
            <a:r>
              <a:rPr lang="it-IT" sz="3300" i="1" dirty="0">
                <a:solidFill>
                  <a:srgbClr val="FF0000"/>
                </a:solidFill>
              </a:rPr>
              <a:t>differenza</a:t>
            </a:r>
            <a:r>
              <a:rPr lang="it-IT" sz="3300" i="1" dirty="0">
                <a:solidFill>
                  <a:prstClr val="black"/>
                </a:solidFill>
              </a:rPr>
              <a:t> tra </a:t>
            </a:r>
          </a:p>
          <a:p>
            <a:pPr marL="635000" indent="-457200" algn="just">
              <a:spcBef>
                <a:spcPts val="400"/>
              </a:spcBef>
            </a:pPr>
            <a:r>
              <a:rPr lang="it-IT" sz="3300" i="1" dirty="0">
                <a:solidFill>
                  <a:prstClr val="black"/>
                </a:solidFill>
              </a:rPr>
              <a:t>il patrimonio netto alla data in cui l'amministratore è cessato dalla carica o, in caso di apertura, alla data di apertura di procedura concorsuale e </a:t>
            </a:r>
          </a:p>
          <a:p>
            <a:pPr marL="635000" indent="-457200" algn="just">
              <a:spcBef>
                <a:spcPts val="400"/>
              </a:spcBef>
            </a:pPr>
            <a:r>
              <a:rPr lang="it-IT" sz="3300" i="1" dirty="0">
                <a:solidFill>
                  <a:prstClr val="black"/>
                </a:solidFill>
              </a:rPr>
              <a:t>il patrimonio netto determinato alla data in cui si è verificata una causa di scioglimento, </a:t>
            </a:r>
          </a:p>
          <a:p>
            <a:pPr algn="just">
              <a:spcBef>
                <a:spcPts val="400"/>
              </a:spcBef>
            </a:pPr>
            <a:r>
              <a:rPr lang="it-IT" sz="3300" i="1" dirty="0">
                <a:solidFill>
                  <a:prstClr val="black"/>
                </a:solidFill>
              </a:rPr>
              <a:t>detratti i costi sostenuti e da sostenere, secondo un criterio di normalità, dopo il verificarsi della causa di scioglimento e fino al compimento della liquidazione.</a:t>
            </a:r>
          </a:p>
        </p:txBody>
      </p:sp>
      <p:pic>
        <p:nvPicPr>
          <p:cNvPr id="4" name="Immagine 3">
            <a:extLst>
              <a:ext uri="{FF2B5EF4-FFF2-40B4-BE49-F238E27FC236}">
                <a16:creationId xmlns:a16="http://schemas.microsoft.com/office/drawing/2014/main" id="{A0262AD2-49D3-41EF-8579-CD1FDA3EE32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127226" y="43377"/>
            <a:ext cx="2015612" cy="259197"/>
          </a:xfrm>
          <a:prstGeom prst="rect">
            <a:avLst/>
          </a:prstGeom>
        </p:spPr>
      </p:pic>
    </p:spTree>
    <p:extLst>
      <p:ext uri="{BB962C8B-B14F-4D97-AF65-F5344CB8AC3E}">
        <p14:creationId xmlns:p14="http://schemas.microsoft.com/office/powerpoint/2010/main" val="36279901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31867E-AC91-41AB-A6C3-9A6AED87989E}"/>
              </a:ext>
            </a:extLst>
          </p:cNvPr>
          <p:cNvSpPr>
            <a:spLocks noGrp="1"/>
          </p:cNvSpPr>
          <p:nvPr>
            <p:ph type="title"/>
          </p:nvPr>
        </p:nvSpPr>
        <p:spPr>
          <a:xfrm>
            <a:off x="480000" y="481623"/>
            <a:ext cx="11280000" cy="720000"/>
          </a:xfrm>
        </p:spPr>
        <p:txBody>
          <a:bodyPr>
            <a:normAutofit fontScale="90000"/>
          </a:bodyPr>
          <a:lstStyle/>
          <a:p>
            <a:r>
              <a:rPr lang="it-IT" sz="3600" b="1" cap="small" dirty="0">
                <a:solidFill>
                  <a:srgbClr val="4472C4"/>
                </a:solidFill>
              </a:rPr>
              <a:t>Quantificazione del Danno - "</a:t>
            </a:r>
            <a:r>
              <a:rPr lang="it-IT" sz="3600" b="1" cap="small" dirty="0">
                <a:solidFill>
                  <a:srgbClr val="4472C4"/>
                </a:solidFill>
                <a:effectLst>
                  <a:outerShdw blurRad="38100" dist="38100" dir="2700000" algn="tl">
                    <a:srgbClr val="000000">
                      <a:alpha val="43137"/>
                    </a:srgbClr>
                  </a:outerShdw>
                </a:effectLst>
              </a:rPr>
              <a:t>Criterio dei Netti Patrimoniali</a:t>
            </a:r>
            <a:r>
              <a:rPr lang="it-IT" sz="3600" b="1" cap="small" dirty="0">
                <a:solidFill>
                  <a:srgbClr val="4472C4"/>
                </a:solidFill>
              </a:rPr>
              <a:t>" (segue)</a:t>
            </a:r>
            <a:endParaRPr lang="it-IT" cap="small" dirty="0"/>
          </a:p>
        </p:txBody>
      </p:sp>
      <p:sp>
        <p:nvSpPr>
          <p:cNvPr id="3" name="Segnaposto contenuto 2">
            <a:extLst>
              <a:ext uri="{FF2B5EF4-FFF2-40B4-BE49-F238E27FC236}">
                <a16:creationId xmlns:a16="http://schemas.microsoft.com/office/drawing/2014/main" id="{BF62AB8B-86B2-4E03-9C06-3789B933C834}"/>
              </a:ext>
            </a:extLst>
          </p:cNvPr>
          <p:cNvSpPr>
            <a:spLocks noGrp="1"/>
          </p:cNvSpPr>
          <p:nvPr>
            <p:ph sz="quarter" idx="11"/>
          </p:nvPr>
        </p:nvSpPr>
        <p:spPr>
          <a:xfrm>
            <a:off x="480000" y="1793630"/>
            <a:ext cx="7336362" cy="4326369"/>
          </a:xfrm>
        </p:spPr>
        <p:txBody>
          <a:bodyPr>
            <a:normAutofit lnSpcReduction="10000"/>
          </a:bodyPr>
          <a:lstStyle/>
          <a:p>
            <a:pPr marL="0" indent="0" algn="just">
              <a:buNone/>
            </a:pPr>
            <a:r>
              <a:rPr lang="it-IT" dirty="0"/>
              <a:t>Si tratta di una disposizione innovativa sotto diversi profili, in quanto: </a:t>
            </a:r>
          </a:p>
          <a:p>
            <a:pPr marL="571500" indent="-571500" algn="just">
              <a:buAutoNum type="romanLcParenBoth"/>
            </a:pPr>
            <a:endParaRPr lang="it-IT" dirty="0"/>
          </a:p>
          <a:p>
            <a:pPr algn="just">
              <a:buFont typeface="Wingdings" panose="05000000000000000000" pitchFamily="2" charset="2"/>
              <a:buChar char="q"/>
            </a:pPr>
            <a:r>
              <a:rPr lang="it-IT" dirty="0"/>
              <a:t> introduce un criterio legale di quantificazione del danno; </a:t>
            </a:r>
          </a:p>
          <a:p>
            <a:pPr algn="just">
              <a:buFont typeface="Wingdings" panose="05000000000000000000" pitchFamily="2" charset="2"/>
              <a:buChar char="q"/>
            </a:pPr>
            <a:endParaRPr lang="it-IT" dirty="0"/>
          </a:p>
          <a:p>
            <a:pPr algn="just">
              <a:buFont typeface="Wingdings" panose="05000000000000000000" pitchFamily="2" charset="2"/>
              <a:buChar char="q"/>
            </a:pPr>
            <a:r>
              <a:rPr lang="it-IT" dirty="0"/>
              <a:t> </a:t>
            </a:r>
            <a:r>
              <a:rPr lang="it-IT" dirty="0">
                <a:solidFill>
                  <a:srgbClr val="FF0000"/>
                </a:solidFill>
              </a:rPr>
              <a:t>Inverte l’onere probatorio </a:t>
            </a:r>
            <a:r>
              <a:rPr lang="it-IT" dirty="0"/>
              <a:t>introducendo una </a:t>
            </a:r>
            <a:r>
              <a:rPr lang="it-IT" dirty="0">
                <a:solidFill>
                  <a:srgbClr val="FF0000"/>
                </a:solidFill>
                <a:effectLst>
                  <a:outerShdw blurRad="38100" dist="38100" dir="2700000" algn="tl">
                    <a:srgbClr val="000000">
                      <a:alpha val="43137"/>
                    </a:srgbClr>
                  </a:outerShdw>
                </a:effectLst>
              </a:rPr>
              <a:t>presunzione relativa </a:t>
            </a:r>
            <a:r>
              <a:rPr lang="it-IT" dirty="0"/>
              <a:t>che può essere superata dalla prova contraria offerta dal soggetto citato in giudizio. </a:t>
            </a:r>
          </a:p>
        </p:txBody>
      </p:sp>
      <p:pic>
        <p:nvPicPr>
          <p:cNvPr id="4" name="Immagine 3">
            <a:extLst>
              <a:ext uri="{FF2B5EF4-FFF2-40B4-BE49-F238E27FC236}">
                <a16:creationId xmlns:a16="http://schemas.microsoft.com/office/drawing/2014/main" id="{AA8B8D32-3A6D-4AD0-BA4A-A94BEE6D7CF0}"/>
              </a:ext>
            </a:extLst>
          </p:cNvPr>
          <p:cNvPicPr>
            <a:picLocks noChangeAspect="1"/>
          </p:cNvPicPr>
          <p:nvPr/>
        </p:nvPicPr>
        <p:blipFill>
          <a:blip r:embed="rId2"/>
          <a:stretch>
            <a:fillRect/>
          </a:stretch>
        </p:blipFill>
        <p:spPr>
          <a:xfrm>
            <a:off x="7977136" y="3082142"/>
            <a:ext cx="3901272" cy="2048168"/>
          </a:xfrm>
          <a:prstGeom prst="rect">
            <a:avLst/>
          </a:prstGeom>
        </p:spPr>
      </p:pic>
      <p:pic>
        <p:nvPicPr>
          <p:cNvPr id="5" name="Immagine 4">
            <a:extLst>
              <a:ext uri="{FF2B5EF4-FFF2-40B4-BE49-F238E27FC236}">
                <a16:creationId xmlns:a16="http://schemas.microsoft.com/office/drawing/2014/main" id="{0B5B44C2-90F3-4B0A-8D76-C16AD585E1D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127226" y="43377"/>
            <a:ext cx="2015612" cy="259197"/>
          </a:xfrm>
          <a:prstGeom prst="rect">
            <a:avLst/>
          </a:prstGeom>
        </p:spPr>
      </p:pic>
    </p:spTree>
    <p:extLst>
      <p:ext uri="{BB962C8B-B14F-4D97-AF65-F5344CB8AC3E}">
        <p14:creationId xmlns:p14="http://schemas.microsoft.com/office/powerpoint/2010/main" val="7819633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C0683D-C1BD-45D5-A31F-14687E34A728}"/>
              </a:ext>
            </a:extLst>
          </p:cNvPr>
          <p:cNvSpPr>
            <a:spLocks noGrp="1"/>
          </p:cNvSpPr>
          <p:nvPr>
            <p:ph type="title"/>
          </p:nvPr>
        </p:nvSpPr>
        <p:spPr>
          <a:xfrm>
            <a:off x="304800" y="465231"/>
            <a:ext cx="11455200" cy="919557"/>
          </a:xfrm>
        </p:spPr>
        <p:txBody>
          <a:bodyPr>
            <a:noAutofit/>
          </a:bodyPr>
          <a:lstStyle/>
          <a:p>
            <a:pPr>
              <a:lnSpc>
                <a:spcPct val="80000"/>
              </a:lnSpc>
            </a:pPr>
            <a:r>
              <a:rPr lang="it-IT" sz="3600" b="1" cap="small" dirty="0">
                <a:solidFill>
                  <a:srgbClr val="4472C4"/>
                </a:solidFill>
              </a:rPr>
              <a:t>Responsabilità degli amministratori - criterio del c.d. "</a:t>
            </a:r>
            <a:r>
              <a:rPr lang="it-IT" sz="3600" b="1" cap="small" dirty="0">
                <a:solidFill>
                  <a:srgbClr val="4472C4"/>
                </a:solidFill>
                <a:effectLst>
                  <a:outerShdw blurRad="38100" dist="38100" dir="2700000" algn="tl">
                    <a:srgbClr val="000000">
                      <a:alpha val="43137"/>
                    </a:srgbClr>
                  </a:outerShdw>
                </a:effectLst>
              </a:rPr>
              <a:t>deficit fallimentare</a:t>
            </a:r>
            <a:r>
              <a:rPr lang="it-IT" sz="3600" b="1" cap="small" dirty="0">
                <a:solidFill>
                  <a:srgbClr val="4472C4"/>
                </a:solidFill>
              </a:rPr>
              <a:t>"</a:t>
            </a:r>
            <a:endParaRPr lang="it-IT" sz="3600" dirty="0"/>
          </a:p>
        </p:txBody>
      </p:sp>
      <p:sp>
        <p:nvSpPr>
          <p:cNvPr id="3" name="Segnaposto contenuto 2">
            <a:extLst>
              <a:ext uri="{FF2B5EF4-FFF2-40B4-BE49-F238E27FC236}">
                <a16:creationId xmlns:a16="http://schemas.microsoft.com/office/drawing/2014/main" id="{7ECB1F25-8A8F-473A-9137-7C8E19C14BBF}"/>
              </a:ext>
            </a:extLst>
          </p:cNvPr>
          <p:cNvSpPr>
            <a:spLocks noGrp="1"/>
          </p:cNvSpPr>
          <p:nvPr>
            <p:ph sz="quarter" idx="11"/>
          </p:nvPr>
        </p:nvSpPr>
        <p:spPr>
          <a:xfrm>
            <a:off x="304800" y="1503484"/>
            <a:ext cx="11455200" cy="5099539"/>
          </a:xfrm>
        </p:spPr>
        <p:txBody>
          <a:bodyPr>
            <a:normAutofit/>
          </a:bodyPr>
          <a:lstStyle/>
          <a:p>
            <a:pPr marL="0" indent="0" algn="just">
              <a:buNone/>
            </a:pPr>
            <a:r>
              <a:rPr lang="it-IT" dirty="0"/>
              <a:t>Infine, il Legislatore, nel medesimo comma, ha previsto una norma di chiusura che prevede che, in presenza di una procedura concorsuale ed </a:t>
            </a:r>
            <a:r>
              <a:rPr lang="it-IT" u="sng" dirty="0"/>
              <a:t>in assenza delle scritture contabili o a causa della loro irregolare tenuta</a:t>
            </a:r>
            <a:r>
              <a:rPr lang="it-IT" dirty="0"/>
              <a:t> il criterio dei netti patrimoniali non possa trovare applicazione, il danno potrà essere determinato ricorrendo al </a:t>
            </a:r>
            <a:r>
              <a:rPr lang="it-IT" b="1" dirty="0"/>
              <a:t>residuale</a:t>
            </a:r>
            <a:r>
              <a:rPr lang="it-IT" dirty="0"/>
              <a:t> </a:t>
            </a:r>
            <a:r>
              <a:rPr lang="it-IT" b="1" dirty="0"/>
              <a:t>criterio del c.d. "</a:t>
            </a:r>
            <a:r>
              <a:rPr lang="it-IT" b="1" i="1" dirty="0"/>
              <a:t>deficit fallimentare</a:t>
            </a:r>
            <a:r>
              <a:rPr lang="it-IT" b="1" dirty="0"/>
              <a:t>" </a:t>
            </a:r>
            <a:r>
              <a:rPr lang="it-IT" dirty="0"/>
              <a:t>(anch’esso già conosciuto: Cass. civ. Sez. Unite, 06/05/2015, n. 9100)</a:t>
            </a:r>
          </a:p>
          <a:p>
            <a:pPr marL="0" indent="0" algn="just">
              <a:buNone/>
            </a:pPr>
            <a:endParaRPr lang="it-IT" dirty="0"/>
          </a:p>
          <a:p>
            <a:pPr marL="0" indent="0" algn="just">
              <a:buNone/>
            </a:pPr>
            <a:r>
              <a:rPr lang="it-IT" dirty="0"/>
              <a:t>«</a:t>
            </a:r>
            <a:r>
              <a:rPr lang="it-IT" i="1" dirty="0"/>
              <a:t>Se è stata aperta una procedura concorsuale e mancano le scritture contabili o se a causa dell'irregolarità delle stesse o per altre ragioni i netti patrimoniali non possono essere determinati, </a:t>
            </a:r>
            <a:r>
              <a:rPr lang="it-IT" b="1" i="1" dirty="0"/>
              <a:t>il danno è liquidato in misura pari alla differenza tra attivo e passivo accertati nella procedura</a:t>
            </a:r>
            <a:r>
              <a:rPr lang="it-IT" dirty="0"/>
              <a:t>» (2486, comma 3, secondo periodo).</a:t>
            </a:r>
            <a:endParaRPr lang="it-IT" b="1" dirty="0"/>
          </a:p>
        </p:txBody>
      </p:sp>
      <p:pic>
        <p:nvPicPr>
          <p:cNvPr id="4" name="Immagine 3">
            <a:extLst>
              <a:ext uri="{FF2B5EF4-FFF2-40B4-BE49-F238E27FC236}">
                <a16:creationId xmlns:a16="http://schemas.microsoft.com/office/drawing/2014/main" id="{6FFE59CD-9F99-4EEA-A9D4-59DA3700440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127226" y="43377"/>
            <a:ext cx="2015612" cy="259197"/>
          </a:xfrm>
          <a:prstGeom prst="rect">
            <a:avLst/>
          </a:prstGeom>
        </p:spPr>
      </p:pic>
      <p:sp>
        <p:nvSpPr>
          <p:cNvPr id="5" name="Freccia in giù 4">
            <a:extLst>
              <a:ext uri="{FF2B5EF4-FFF2-40B4-BE49-F238E27FC236}">
                <a16:creationId xmlns:a16="http://schemas.microsoft.com/office/drawing/2014/main" id="{BECA5F20-C3B3-4816-9AD7-0B70736C8399}"/>
              </a:ext>
            </a:extLst>
          </p:cNvPr>
          <p:cNvSpPr/>
          <p:nvPr/>
        </p:nvSpPr>
        <p:spPr>
          <a:xfrm>
            <a:off x="5412510" y="3906982"/>
            <a:ext cx="525464" cy="4938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085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C0683D-C1BD-45D5-A31F-14687E34A728}"/>
              </a:ext>
            </a:extLst>
          </p:cNvPr>
          <p:cNvSpPr>
            <a:spLocks noGrp="1"/>
          </p:cNvSpPr>
          <p:nvPr>
            <p:ph type="title"/>
          </p:nvPr>
        </p:nvSpPr>
        <p:spPr>
          <a:xfrm>
            <a:off x="480000" y="465231"/>
            <a:ext cx="11280000" cy="919557"/>
          </a:xfrm>
        </p:spPr>
        <p:txBody>
          <a:bodyPr>
            <a:noAutofit/>
          </a:bodyPr>
          <a:lstStyle/>
          <a:p>
            <a:pPr>
              <a:lnSpc>
                <a:spcPct val="80000"/>
              </a:lnSpc>
            </a:pPr>
            <a:r>
              <a:rPr lang="it-IT" sz="3600" b="1" cap="small" dirty="0">
                <a:solidFill>
                  <a:srgbClr val="4472C4"/>
                </a:solidFill>
              </a:rPr>
              <a:t>Nuovo art. 2086 c.c. : Quantificazione del Danno - "</a:t>
            </a:r>
            <a:r>
              <a:rPr lang="it-IT" sz="3600" b="1" cap="small" dirty="0">
                <a:solidFill>
                  <a:srgbClr val="4472C4"/>
                </a:solidFill>
                <a:effectLst>
                  <a:outerShdw blurRad="38100" dist="38100" dir="2700000" algn="tl">
                    <a:srgbClr val="000000">
                      <a:alpha val="43137"/>
                    </a:srgbClr>
                  </a:outerShdw>
                </a:effectLst>
              </a:rPr>
              <a:t>Criterio deficit fallimentare</a:t>
            </a:r>
            <a:r>
              <a:rPr lang="it-IT" sz="3600" b="1" cap="small" dirty="0">
                <a:solidFill>
                  <a:srgbClr val="4472C4"/>
                </a:solidFill>
              </a:rPr>
              <a:t>"</a:t>
            </a:r>
            <a:endParaRPr lang="it-IT" sz="3600" dirty="0"/>
          </a:p>
        </p:txBody>
      </p:sp>
      <p:pic>
        <p:nvPicPr>
          <p:cNvPr id="4" name="Immagine 3">
            <a:extLst>
              <a:ext uri="{FF2B5EF4-FFF2-40B4-BE49-F238E27FC236}">
                <a16:creationId xmlns:a16="http://schemas.microsoft.com/office/drawing/2014/main" id="{6FFE59CD-9F99-4EEA-A9D4-59DA3700440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127226" y="43377"/>
            <a:ext cx="2015612" cy="259197"/>
          </a:xfrm>
          <a:prstGeom prst="rect">
            <a:avLst/>
          </a:prstGeom>
        </p:spPr>
      </p:pic>
      <p:sp>
        <p:nvSpPr>
          <p:cNvPr id="8" name="Segnaposto contenuto 2">
            <a:extLst>
              <a:ext uri="{FF2B5EF4-FFF2-40B4-BE49-F238E27FC236}">
                <a16:creationId xmlns:a16="http://schemas.microsoft.com/office/drawing/2014/main" id="{E0A862F1-64CF-4329-AA53-9116536A6167}"/>
              </a:ext>
            </a:extLst>
          </p:cNvPr>
          <p:cNvSpPr>
            <a:spLocks noGrp="1"/>
          </p:cNvSpPr>
          <p:nvPr>
            <p:ph sz="quarter" idx="11"/>
          </p:nvPr>
        </p:nvSpPr>
        <p:spPr>
          <a:xfrm>
            <a:off x="5005958" y="1700808"/>
            <a:ext cx="6944160" cy="5040560"/>
          </a:xfrm>
          <a:ln>
            <a:solidFill>
              <a:schemeClr val="accent6">
                <a:lumMod val="75000"/>
              </a:schemeClr>
            </a:solidFill>
          </a:ln>
        </p:spPr>
        <p:txBody>
          <a:bodyPr>
            <a:noAutofit/>
          </a:bodyPr>
          <a:lstStyle/>
          <a:p>
            <a:pPr marL="0" indent="0" algn="just">
              <a:buNone/>
            </a:pPr>
            <a:r>
              <a:rPr lang="it-IT" sz="2300" dirty="0"/>
              <a:t>«...</a:t>
            </a:r>
            <a:r>
              <a:rPr lang="it-IT" sz="2300" i="1" dirty="0"/>
              <a:t>“Se è stata aperta una procedura concorsuale e mancano le scritture contabili o se a causa dell'irregolarità delle stesse o per altre ragioni i netti patrimoniali non possono essere determinati, il danno è liquidato in misura pari alla differenza tra attivo e passivo accertati nella procedura ...induce il Tribunale a </a:t>
            </a:r>
            <a:r>
              <a:rPr lang="it-IT" sz="2300" b="1" i="1" dirty="0"/>
              <a:t>quantificare il danno </a:t>
            </a:r>
            <a:r>
              <a:rPr lang="it-IT" sz="2300" i="1" u="sng" dirty="0">
                <a:solidFill>
                  <a:srgbClr val="FF0000"/>
                </a:solidFill>
              </a:rPr>
              <a:t>non nell'attivo distratto</a:t>
            </a:r>
            <a:r>
              <a:rPr lang="it-IT" sz="2300" i="1" dirty="0">
                <a:solidFill>
                  <a:srgbClr val="FF0000"/>
                </a:solidFill>
              </a:rPr>
              <a:t> </a:t>
            </a:r>
            <a:r>
              <a:rPr lang="it-IT" sz="2300" i="1" dirty="0"/>
              <a:t>atteso che potrebbe essere inferiore in quanto la società ha continuato ad essere in </a:t>
            </a:r>
            <a:r>
              <a:rPr lang="it-IT" sz="2300" i="1" dirty="0" err="1"/>
              <a:t>bonis</a:t>
            </a:r>
            <a:r>
              <a:rPr lang="it-IT" sz="2300" i="1" dirty="0"/>
              <a:t> per alcuni anni (cfr. Tribunale di Napoli sentenza 7809/2019) bensì </a:t>
            </a:r>
            <a:r>
              <a:rPr lang="it-IT" sz="2300" b="1" i="1" dirty="0">
                <a:solidFill>
                  <a:srgbClr val="FF0000"/>
                </a:solidFill>
                <a:effectLst>
                  <a:outerShdw blurRad="38100" dist="38100" dir="2700000" algn="tl">
                    <a:srgbClr val="000000">
                      <a:alpha val="43137"/>
                    </a:srgbClr>
                  </a:outerShdw>
                </a:effectLst>
              </a:rPr>
              <a:t>nello sbilancio</a:t>
            </a:r>
            <a:r>
              <a:rPr lang="it-IT" sz="2300" i="1" dirty="0">
                <a:solidFill>
                  <a:srgbClr val="FF0000"/>
                </a:solidFill>
                <a:effectLst>
                  <a:outerShdw blurRad="38100" dist="38100" dir="2700000" algn="tl">
                    <a:srgbClr val="000000">
                      <a:alpha val="43137"/>
                    </a:srgbClr>
                  </a:outerShdw>
                </a:effectLst>
              </a:rPr>
              <a:t> </a:t>
            </a:r>
            <a:r>
              <a:rPr lang="it-IT" sz="2300" i="1" dirty="0"/>
              <a:t>pari ad ###</a:t>
            </a:r>
            <a:r>
              <a:rPr lang="it-IT" sz="2300" dirty="0"/>
              <a:t>»</a:t>
            </a:r>
          </a:p>
          <a:p>
            <a:pPr marL="0" indent="0" algn="just">
              <a:buNone/>
            </a:pPr>
            <a:r>
              <a:rPr lang="it-IT" sz="2300" dirty="0"/>
              <a:t>(cfr. Tribunale  di Napoli, Sentenza n. 7429/2022 del 25-07-2022)</a:t>
            </a:r>
          </a:p>
          <a:p>
            <a:pPr marL="0" indent="0" algn="ctr">
              <a:buNone/>
            </a:pPr>
            <a:r>
              <a:rPr lang="it-IT" sz="2300" b="1" dirty="0">
                <a:solidFill>
                  <a:srgbClr val="FF0000"/>
                </a:solidFill>
              </a:rPr>
              <a:t>Calcolo basato su PRESUNZIONE DI LEGGE !</a:t>
            </a:r>
          </a:p>
        </p:txBody>
      </p:sp>
      <p:sp>
        <p:nvSpPr>
          <p:cNvPr id="9" name="Rettangolo 8">
            <a:extLst>
              <a:ext uri="{FF2B5EF4-FFF2-40B4-BE49-F238E27FC236}">
                <a16:creationId xmlns:a16="http://schemas.microsoft.com/office/drawing/2014/main" id="{5835BD86-D8CC-43EA-825C-B7910FE65791}"/>
              </a:ext>
            </a:extLst>
          </p:cNvPr>
          <p:cNvSpPr/>
          <p:nvPr/>
        </p:nvSpPr>
        <p:spPr>
          <a:xfrm>
            <a:off x="166842" y="1607872"/>
            <a:ext cx="4540960" cy="5226431"/>
          </a:xfrm>
          <a:prstGeom prst="rect">
            <a:avLst/>
          </a:prstGeom>
          <a:ln>
            <a:solidFill>
              <a:srgbClr val="FF0000"/>
            </a:solidFill>
          </a:ln>
        </p:spPr>
        <p:txBody>
          <a:bodyPr wrap="square">
            <a:spAutoFit/>
          </a:bodyPr>
          <a:lstStyle/>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300" b="0" i="0" u="none" strike="noStrike" kern="1200" cap="none" spc="0" normalizeH="0" baseline="0" noProof="0" dirty="0">
                <a:ln>
                  <a:noFill/>
                </a:ln>
                <a:solidFill>
                  <a:prstClr val="black"/>
                </a:solidFill>
                <a:effectLst/>
                <a:uLnTx/>
                <a:uFillTx/>
                <a:latin typeface="Calibri" panose="020F0502020204030204"/>
                <a:ea typeface="+mn-ea"/>
                <a:cs typeface="+mn-cs"/>
              </a:rPr>
              <a:t>Azione curatore contro ex rappresentante legale</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300" b="0" i="0" u="none" strike="noStrike" kern="1200" cap="none" spc="0" normalizeH="0" baseline="0" noProof="0" dirty="0">
                <a:ln>
                  <a:noFill/>
                </a:ln>
                <a:solidFill>
                  <a:prstClr val="black"/>
                </a:solidFill>
                <a:effectLst/>
                <a:uLnTx/>
                <a:uFillTx/>
                <a:latin typeface="Calibri" panose="020F0502020204030204"/>
                <a:ea typeface="+mn-ea"/>
                <a:cs typeface="+mn-cs"/>
              </a:rPr>
              <a:t>Società esercente attività di gestione parcheggi ed autorimesse</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300" b="0" i="0" u="none" strike="noStrike" kern="1200" cap="none" spc="0" normalizeH="0" baseline="0" noProof="0" dirty="0">
                <a:ln>
                  <a:noFill/>
                </a:ln>
                <a:solidFill>
                  <a:prstClr val="black"/>
                </a:solidFill>
                <a:effectLst/>
                <a:uLnTx/>
                <a:uFillTx/>
                <a:latin typeface="Calibri" panose="020F0502020204030204"/>
                <a:ea typeface="+mn-ea"/>
                <a:cs typeface="+mn-cs"/>
              </a:rPr>
              <a:t>Mancanza di attivo</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300" b="0" i="0" u="none" strike="noStrike" kern="1200" cap="none" spc="0" normalizeH="0" baseline="0" noProof="0" dirty="0">
                <a:ln>
                  <a:noFill/>
                </a:ln>
                <a:solidFill>
                  <a:prstClr val="black"/>
                </a:solidFill>
                <a:effectLst/>
                <a:uLnTx/>
                <a:uFillTx/>
                <a:latin typeface="Calibri" panose="020F0502020204030204"/>
                <a:ea typeface="+mn-ea"/>
                <a:cs typeface="+mn-cs"/>
              </a:rPr>
              <a:t>Mancata consegna scritture contabili</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300" b="0" i="1" u="none" strike="noStrike" kern="1200" cap="none" spc="0" normalizeH="0" baseline="0" noProof="0" dirty="0">
                <a:ln>
                  <a:noFill/>
                </a:ln>
                <a:solidFill>
                  <a:prstClr val="black"/>
                </a:solidFill>
                <a:effectLst/>
                <a:uLnTx/>
                <a:uFillTx/>
                <a:latin typeface="Calibri" panose="020F0502020204030204"/>
                <a:ea typeface="+mn-ea"/>
                <a:cs typeface="+mn-cs"/>
              </a:rPr>
              <a:t>Condanna a quanto distratto?</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300" b="0" i="1" u="none" strike="noStrike" kern="1200" cap="none" spc="0" normalizeH="0" baseline="0" noProof="0" dirty="0">
                <a:ln>
                  <a:noFill/>
                </a:ln>
                <a:solidFill>
                  <a:prstClr val="black"/>
                </a:solidFill>
                <a:effectLst/>
                <a:uLnTx/>
                <a:uFillTx/>
                <a:latin typeface="Calibri" panose="020F0502020204030204"/>
                <a:ea typeface="+mn-ea"/>
                <a:cs typeface="+mn-cs"/>
              </a:rPr>
              <a:t>Condanna ai soli danni da continuata esecuzione dell’attività (nonostante lo stato </a:t>
            </a:r>
            <a:r>
              <a:rPr kumimoji="0" lang="it-IT" sz="2300" b="0" i="1" u="none" strike="noStrike" kern="1200" cap="none" spc="0" normalizeH="0" baseline="0" noProof="0" dirty="0" err="1">
                <a:ln>
                  <a:noFill/>
                </a:ln>
                <a:solidFill>
                  <a:prstClr val="black"/>
                </a:solidFill>
                <a:effectLst/>
                <a:uLnTx/>
                <a:uFillTx/>
                <a:latin typeface="Calibri" panose="020F0502020204030204"/>
                <a:ea typeface="+mn-ea"/>
                <a:cs typeface="+mn-cs"/>
              </a:rPr>
              <a:t>decozionale</a:t>
            </a:r>
            <a:r>
              <a:rPr kumimoji="0" lang="it-IT" sz="2300" b="0" i="1" u="none" strike="noStrike" kern="1200" cap="none" spc="0" normalizeH="0" baseline="0" noProof="0" dirty="0">
                <a:ln>
                  <a:noFill/>
                </a:ln>
                <a:solidFill>
                  <a:prstClr val="black"/>
                </a:solidFill>
                <a:effectLst/>
                <a:uLnTx/>
                <a:uFillTx/>
                <a:latin typeface="Calibri" panose="020F0502020204030204"/>
                <a:ea typeface="+mn-ea"/>
                <a:cs typeface="+mn-cs"/>
              </a:rPr>
              <a:t>)?</a:t>
            </a:r>
          </a:p>
          <a:p>
            <a:pPr marL="214313" marR="0" lvl="0" indent="-214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2300" b="1" i="0" u="none" strike="noStrike" kern="1200" cap="none" spc="0" normalizeH="0" baseline="0" noProof="0" dirty="0">
                <a:ln>
                  <a:noFill/>
                </a:ln>
                <a:solidFill>
                  <a:srgbClr val="FF0000"/>
                </a:solidFill>
                <a:effectLst/>
                <a:uLnTx/>
                <a:uFillTx/>
                <a:latin typeface="Calibri" panose="020F0502020204030204"/>
                <a:ea typeface="+mn-ea"/>
                <a:cs typeface="+mn-cs"/>
              </a:rPr>
              <a:t>Condanna alla differenza tra attivo e passivo accertati nella procedura</a:t>
            </a:r>
          </a:p>
          <a:p>
            <a:pPr marL="214313" marR="0" lvl="0" indent="-214313" algn="l" defTabSz="914400" rtl="0" eaLnBrk="1" fontAlgn="auto" latinLnBrk="0" hangingPunct="1">
              <a:lnSpc>
                <a:spcPts val="1200"/>
              </a:lnSpc>
              <a:spcBef>
                <a:spcPts val="0"/>
              </a:spcBef>
              <a:spcAft>
                <a:spcPts val="0"/>
              </a:spcAft>
              <a:buClrTx/>
              <a:buSzTx/>
              <a:buFont typeface="Arial" panose="020B0604020202020204" pitchFamily="34" charset="0"/>
              <a:buChar char="•"/>
              <a:tabLst/>
              <a:defRPr/>
            </a:pPr>
            <a:endParaRPr kumimoji="0" lang="it-IT" sz="1875"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40270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A62F3B-7B6B-41AC-994B-39AAA7B2BE8D}"/>
              </a:ext>
            </a:extLst>
          </p:cNvPr>
          <p:cNvSpPr>
            <a:spLocks noGrp="1"/>
          </p:cNvSpPr>
          <p:nvPr>
            <p:ph type="title"/>
          </p:nvPr>
        </p:nvSpPr>
        <p:spPr>
          <a:xfrm>
            <a:off x="480000" y="378000"/>
            <a:ext cx="8371392" cy="720000"/>
          </a:xfrm>
        </p:spPr>
        <p:txBody>
          <a:bodyPr/>
          <a:lstStyle/>
          <a:p>
            <a:r>
              <a:rPr lang="it-IT" sz="3600" b="1" cap="small" dirty="0">
                <a:solidFill>
                  <a:srgbClr val="4472C4"/>
                </a:solidFill>
              </a:rPr>
              <a:t>Responsabilità degli amministratori (art. 378)</a:t>
            </a:r>
            <a:endParaRPr lang="it-IT" dirty="0"/>
          </a:p>
        </p:txBody>
      </p:sp>
      <p:sp>
        <p:nvSpPr>
          <p:cNvPr id="3" name="Segnaposto contenuto 2">
            <a:extLst>
              <a:ext uri="{FF2B5EF4-FFF2-40B4-BE49-F238E27FC236}">
                <a16:creationId xmlns:a16="http://schemas.microsoft.com/office/drawing/2014/main" id="{195E2B24-C7BF-4E14-AF3D-2905CEF39685}"/>
              </a:ext>
            </a:extLst>
          </p:cNvPr>
          <p:cNvSpPr>
            <a:spLocks noGrp="1"/>
          </p:cNvSpPr>
          <p:nvPr>
            <p:ph sz="quarter" idx="11"/>
          </p:nvPr>
        </p:nvSpPr>
        <p:spPr>
          <a:xfrm>
            <a:off x="265471" y="1257300"/>
            <a:ext cx="11661058" cy="4862700"/>
          </a:xfrm>
        </p:spPr>
        <p:txBody>
          <a:bodyPr>
            <a:normAutofit/>
          </a:bodyPr>
          <a:lstStyle/>
          <a:p>
            <a:pPr marL="0" indent="0" algn="just">
              <a:buNone/>
            </a:pPr>
            <a:r>
              <a:rPr lang="it-IT" dirty="0"/>
              <a:t>All'articolo 2476 del codice civile (</a:t>
            </a:r>
            <a:r>
              <a:rPr lang="it-IT" dirty="0" err="1">
                <a:solidFill>
                  <a:srgbClr val="FF0000"/>
                </a:solidFill>
              </a:rPr>
              <a:t>n.b.</a:t>
            </a:r>
            <a:r>
              <a:rPr lang="it-IT" dirty="0">
                <a:solidFill>
                  <a:srgbClr val="FF0000"/>
                </a:solidFill>
              </a:rPr>
              <a:t> s.r.l.</a:t>
            </a:r>
            <a:r>
              <a:rPr lang="it-IT" dirty="0"/>
              <a:t>) è inserito il sesto comma, che così dispone: «</a:t>
            </a:r>
            <a:r>
              <a:rPr lang="it-IT" i="1" dirty="0"/>
              <a:t>Gli amministratori rispondono verso i creditori sociali per l'inosservanza degli obblighi inerenti alla conservazione dell'integrità del patrimonio sociale. L'azione può essere proposta dai creditori quando il patrimonio sociale risulta insufficiente al soddisfacimento dei loro crediti. La rinunzia all'azione da parte della società non impedisce l'esercizio dell'azione da parte dei creditori sociali. La transazione può essere impugnata dai creditori sociali soltanto con l'azione revocatoria quando ne ricorrono gli estremi</a:t>
            </a:r>
            <a:r>
              <a:rPr lang="it-IT" dirty="0"/>
              <a:t>»</a:t>
            </a:r>
          </a:p>
        </p:txBody>
      </p:sp>
      <p:pic>
        <p:nvPicPr>
          <p:cNvPr id="4" name="Immagine 3">
            <a:extLst>
              <a:ext uri="{FF2B5EF4-FFF2-40B4-BE49-F238E27FC236}">
                <a16:creationId xmlns:a16="http://schemas.microsoft.com/office/drawing/2014/main" id="{A35A0A26-D554-4DC6-B673-1AD7A51117A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127226" y="43377"/>
            <a:ext cx="2015612" cy="259197"/>
          </a:xfrm>
          <a:prstGeom prst="rect">
            <a:avLst/>
          </a:prstGeom>
        </p:spPr>
      </p:pic>
      <p:sp>
        <p:nvSpPr>
          <p:cNvPr id="5" name="Freccia in giù 4">
            <a:extLst>
              <a:ext uri="{FF2B5EF4-FFF2-40B4-BE49-F238E27FC236}">
                <a16:creationId xmlns:a16="http://schemas.microsoft.com/office/drawing/2014/main" id="{A9149A71-B4AC-49AF-9F85-59AF42B2F462}"/>
              </a:ext>
            </a:extLst>
          </p:cNvPr>
          <p:cNvSpPr/>
          <p:nvPr/>
        </p:nvSpPr>
        <p:spPr>
          <a:xfrm>
            <a:off x="5177348" y="4514850"/>
            <a:ext cx="958362" cy="8001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ttangolo 5">
            <a:extLst>
              <a:ext uri="{FF2B5EF4-FFF2-40B4-BE49-F238E27FC236}">
                <a16:creationId xmlns:a16="http://schemas.microsoft.com/office/drawing/2014/main" id="{DC903354-4B2A-46C4-942B-B6CBF9E84FA4}"/>
              </a:ext>
            </a:extLst>
          </p:cNvPr>
          <p:cNvSpPr/>
          <p:nvPr/>
        </p:nvSpPr>
        <p:spPr>
          <a:xfrm>
            <a:off x="1187046" y="5525893"/>
            <a:ext cx="8547902"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1" u="sng" strike="noStrike" kern="1200" cap="none" spc="0" normalizeH="0" baseline="0" noProof="0" dirty="0">
                <a:ln>
                  <a:noFill/>
                </a:ln>
                <a:solidFill>
                  <a:prstClr val="black"/>
                </a:solidFill>
                <a:effectLst/>
                <a:uLnTx/>
                <a:uFillTx/>
                <a:latin typeface="Calibri" panose="020F0502020204030204"/>
                <a:ea typeface="+mn-ea"/>
                <a:cs typeface="+mn-cs"/>
              </a:rPr>
              <a:t>Pertanto, l’azione di responsabilità è ora espressamente attribuita anche ai creditori sociali delle S.r.l.</a:t>
            </a:r>
            <a:endParaRPr kumimoji="0" lang="it-IT" sz="1800" b="1" i="0"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Immagine 6">
            <a:extLst>
              <a:ext uri="{FF2B5EF4-FFF2-40B4-BE49-F238E27FC236}">
                <a16:creationId xmlns:a16="http://schemas.microsoft.com/office/drawing/2014/main" id="{4290F126-60AE-4051-9A74-267EF075037F}"/>
              </a:ext>
            </a:extLst>
          </p:cNvPr>
          <p:cNvPicPr>
            <a:picLocks noChangeAspect="1"/>
          </p:cNvPicPr>
          <p:nvPr/>
        </p:nvPicPr>
        <p:blipFill rotWithShape="1">
          <a:blip r:embed="rId3"/>
          <a:srcRect l="31691" r="31156" b="31017"/>
          <a:stretch/>
        </p:blipFill>
        <p:spPr>
          <a:xfrm>
            <a:off x="10019118" y="4635762"/>
            <a:ext cx="1740882" cy="1484238"/>
          </a:xfrm>
          <a:prstGeom prst="rect">
            <a:avLst/>
          </a:prstGeom>
        </p:spPr>
      </p:pic>
    </p:spTree>
    <p:extLst>
      <p:ext uri="{BB962C8B-B14F-4D97-AF65-F5344CB8AC3E}">
        <p14:creationId xmlns:p14="http://schemas.microsoft.com/office/powerpoint/2010/main" val="178120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15291-53A0-F930-8929-7FC4FFDB6A88}"/>
            </a:ext>
          </a:extLst>
        </p:cNvPr>
        <p:cNvGrpSpPr/>
        <p:nvPr/>
      </p:nvGrpSpPr>
      <p:grpSpPr>
        <a:xfrm>
          <a:off x="0" y="0"/>
          <a:ext cx="0" cy="0"/>
          <a:chOff x="0" y="0"/>
          <a:chExt cx="0" cy="0"/>
        </a:xfrm>
      </p:grpSpPr>
      <p:pic>
        <p:nvPicPr>
          <p:cNvPr id="47" name="Segnaposto immagine 46" descr="Persone che discutono">
            <a:extLst>
              <a:ext uri="{FF2B5EF4-FFF2-40B4-BE49-F238E27FC236}">
                <a16:creationId xmlns:a16="http://schemas.microsoft.com/office/drawing/2014/main" id="{1D342E04-E5C4-5017-A627-D811864E22A4}"/>
              </a:ext>
            </a:extLst>
          </p:cNvPr>
          <p:cNvPicPr>
            <a:picLocks noGrp="1" noChangeAspect="1"/>
          </p:cNvPicPr>
          <p:nvPr>
            <p:ph type="pic" sz="quarter" idx="22"/>
          </p:nvPr>
        </p:nvPicPr>
        <p:blipFill>
          <a:blip r:embed="rId3">
            <a:extLst>
              <a:ext uri="{28A0092B-C50C-407E-A947-70E740481C1C}">
                <a14:useLocalDpi xmlns:a14="http://schemas.microsoft.com/office/drawing/2010/main" val="0"/>
              </a:ext>
            </a:extLst>
          </a:blip>
          <a:stretch>
            <a:fillRect/>
          </a:stretch>
        </p:blipFill>
        <p:spPr>
          <a:xfrm>
            <a:off x="0" y="1350"/>
            <a:ext cx="12189599" cy="6856649"/>
          </a:xfrm>
        </p:spPr>
      </p:pic>
      <p:sp>
        <p:nvSpPr>
          <p:cNvPr id="35" name="oggetto 3" descr="Rettangolo blu">
            <a:extLst>
              <a:ext uri="{FF2B5EF4-FFF2-40B4-BE49-F238E27FC236}">
                <a16:creationId xmlns:a16="http://schemas.microsoft.com/office/drawing/2014/main" id="{E9CD12FB-3CAD-FD70-23B1-FB9D64CA087A}"/>
              </a:ext>
            </a:extLst>
          </p:cNvPr>
          <p:cNvSpPr/>
          <p:nvPr/>
        </p:nvSpPr>
        <p:spPr>
          <a:xfrm>
            <a:off x="3600" y="0"/>
            <a:ext cx="12188400"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alpha val="69999"/>
            </a:schemeClr>
          </a:solidFill>
        </p:spPr>
        <p:txBody>
          <a:bodyPr wrap="square" lIns="0" tIns="0" rIns="0" bIns="0" rtlCol="0"/>
          <a:lstStyle/>
          <a:p>
            <a:pPr rtl="0"/>
            <a:endParaRPr lang="it-IT" dirty="0"/>
          </a:p>
        </p:txBody>
      </p:sp>
      <p:sp>
        <p:nvSpPr>
          <p:cNvPr id="48" name="Ovale 47" descr="Ovale beige">
            <a:extLst>
              <a:ext uri="{FF2B5EF4-FFF2-40B4-BE49-F238E27FC236}">
                <a16:creationId xmlns:a16="http://schemas.microsoft.com/office/drawing/2014/main" id="{F1403F5E-D4CF-C0B5-850B-6890BACF2A14}"/>
              </a:ext>
            </a:extLst>
          </p:cNvPr>
          <p:cNvSpPr/>
          <p:nvPr/>
        </p:nvSpPr>
        <p:spPr>
          <a:xfrm>
            <a:off x="11562237" y="6227432"/>
            <a:ext cx="266400" cy="26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26" name="Rettangolo 25" descr="Rettangolo blu">
            <a:extLst>
              <a:ext uri="{FF2B5EF4-FFF2-40B4-BE49-F238E27FC236}">
                <a16:creationId xmlns:a16="http://schemas.microsoft.com/office/drawing/2014/main" id="{580E0A88-0396-1E9A-3607-5852AD38F7F7}"/>
              </a:ext>
            </a:extLst>
          </p:cNvPr>
          <p:cNvSpPr/>
          <p:nvPr/>
        </p:nvSpPr>
        <p:spPr>
          <a:xfrm>
            <a:off x="0" y="2770632"/>
            <a:ext cx="12192000" cy="13167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3" name="Segnaposto numero diapositiva 2">
            <a:extLst>
              <a:ext uri="{FF2B5EF4-FFF2-40B4-BE49-F238E27FC236}">
                <a16:creationId xmlns:a16="http://schemas.microsoft.com/office/drawing/2014/main" id="{7400D79E-7E15-2AA2-A960-750215E40B9F}"/>
              </a:ext>
            </a:extLst>
          </p:cNvPr>
          <p:cNvSpPr>
            <a:spLocks noGrp="1"/>
          </p:cNvSpPr>
          <p:nvPr>
            <p:ph type="sldNum" sz="quarter" idx="12"/>
          </p:nvPr>
        </p:nvSpPr>
        <p:spPr/>
        <p:txBody>
          <a:bodyPr rtlCol="0"/>
          <a:lstStyle/>
          <a:p>
            <a:pPr rtl="0"/>
            <a:fld id="{82EE24B5-652C-4DB5-B7C3-B5BBEC1280B1}" type="slidenum">
              <a:rPr lang="it-IT" sz="1000" smtClean="0"/>
              <a:t>5</a:t>
            </a:fld>
            <a:endParaRPr lang="it-IT" sz="1000" dirty="0"/>
          </a:p>
        </p:txBody>
      </p:sp>
      <p:sp>
        <p:nvSpPr>
          <p:cNvPr id="43" name="Segnaposto testo 42">
            <a:extLst>
              <a:ext uri="{FF2B5EF4-FFF2-40B4-BE49-F238E27FC236}">
                <a16:creationId xmlns:a16="http://schemas.microsoft.com/office/drawing/2014/main" id="{B5FDEF03-CBE9-F28D-CDFB-CE7AED6E4EE3}"/>
              </a:ext>
            </a:extLst>
          </p:cNvPr>
          <p:cNvSpPr>
            <a:spLocks noGrp="1"/>
          </p:cNvSpPr>
          <p:nvPr>
            <p:ph type="body" sz="quarter" idx="20"/>
          </p:nvPr>
        </p:nvSpPr>
        <p:spPr bwMode="white">
          <a:xfrm>
            <a:off x="1256673" y="5529658"/>
            <a:ext cx="2700338" cy="738187"/>
          </a:xfrm>
        </p:spPr>
        <p:txBody>
          <a:bodyPr rtlCol="0">
            <a:normAutofit fontScale="92500"/>
          </a:bodyPr>
          <a:lstStyle/>
          <a:p>
            <a:pPr rtl="0">
              <a:lnSpc>
                <a:spcPct val="100000"/>
              </a:lnSpc>
              <a:spcBef>
                <a:spcPts val="0"/>
              </a:spcBef>
            </a:pPr>
            <a:r>
              <a:rPr lang="it-IT" dirty="0"/>
              <a:t>Giancarlo </a:t>
            </a:r>
            <a:r>
              <a:rPr lang="it-IT" dirty="0" err="1"/>
              <a:t>Castagnedi</a:t>
            </a:r>
            <a:endParaRPr lang="it-IT" dirty="0"/>
          </a:p>
          <a:p>
            <a:pPr rtl="0">
              <a:lnSpc>
                <a:spcPct val="100000"/>
              </a:lnSpc>
              <a:spcBef>
                <a:spcPts val="0"/>
              </a:spcBef>
            </a:pPr>
            <a:r>
              <a:rPr lang="it-IT" sz="1600" i="1" dirty="0">
                <a:solidFill>
                  <a:schemeClr val="bg2"/>
                </a:solidFill>
                <a:latin typeface="+mn-lt"/>
              </a:rPr>
              <a:t>Risk Manager </a:t>
            </a:r>
            <a:r>
              <a:rPr lang="it-IT" sz="1600" i="1" dirty="0" err="1">
                <a:solidFill>
                  <a:schemeClr val="bg2"/>
                </a:solidFill>
                <a:latin typeface="+mn-lt"/>
              </a:rPr>
              <a:t>Unidea</a:t>
            </a:r>
            <a:r>
              <a:rPr lang="it-IT" sz="1600" i="1" dirty="0">
                <a:solidFill>
                  <a:schemeClr val="bg2"/>
                </a:solidFill>
                <a:latin typeface="+mn-lt"/>
              </a:rPr>
              <a:t> Broker</a:t>
            </a:r>
          </a:p>
        </p:txBody>
      </p:sp>
      <p:sp>
        <p:nvSpPr>
          <p:cNvPr id="29" name="Ovale 28" descr="Cerchio beige">
            <a:extLst>
              <a:ext uri="{FF2B5EF4-FFF2-40B4-BE49-F238E27FC236}">
                <a16:creationId xmlns:a16="http://schemas.microsoft.com/office/drawing/2014/main" id="{FAC65FFE-05FE-8A2E-A210-A06891A4E0B2}"/>
              </a:ext>
            </a:extLst>
          </p:cNvPr>
          <p:cNvSpPr/>
          <p:nvPr/>
        </p:nvSpPr>
        <p:spPr>
          <a:xfrm>
            <a:off x="622594" y="1445400"/>
            <a:ext cx="3968496" cy="3967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pic>
        <p:nvPicPr>
          <p:cNvPr id="57" name="Segnaposto immagine 56">
            <a:extLst>
              <a:ext uri="{FF2B5EF4-FFF2-40B4-BE49-F238E27FC236}">
                <a16:creationId xmlns:a16="http://schemas.microsoft.com/office/drawing/2014/main" id="{85E7B046-6397-A3D9-A4FC-3988816C7EEA}"/>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a:stretch/>
        </p:blipFill>
        <p:spPr>
          <a:xfrm>
            <a:off x="1098082" y="1920240"/>
            <a:ext cx="3017520" cy="3017520"/>
          </a:xfrm>
        </p:spPr>
      </p:pic>
      <p:sp>
        <p:nvSpPr>
          <p:cNvPr id="16" name="Segnaposto testo 42">
            <a:extLst>
              <a:ext uri="{FF2B5EF4-FFF2-40B4-BE49-F238E27FC236}">
                <a16:creationId xmlns:a16="http://schemas.microsoft.com/office/drawing/2014/main" id="{9E129CE5-3CB4-F129-D351-57197A5F9681}"/>
              </a:ext>
            </a:extLst>
          </p:cNvPr>
          <p:cNvSpPr txBox="1">
            <a:spLocks/>
          </p:cNvSpPr>
          <p:nvPr/>
        </p:nvSpPr>
        <p:spPr bwMode="white">
          <a:xfrm>
            <a:off x="5731013" y="3059906"/>
            <a:ext cx="5831224" cy="7381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lumMod val="9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0"/>
              </a:spcBef>
            </a:pPr>
            <a:r>
              <a:rPr lang="it-IT" sz="1800" i="1" dirty="0"/>
              <a:t>D&amp;O, cos'è la responsabilità d'impresa, quali sono i rischi che corre l'amministratore ( e i ruoli apicali) e come tutelarli.</a:t>
            </a:r>
          </a:p>
        </p:txBody>
      </p:sp>
    </p:spTree>
    <p:extLst>
      <p:ext uri="{BB962C8B-B14F-4D97-AF65-F5344CB8AC3E}">
        <p14:creationId xmlns:p14="http://schemas.microsoft.com/office/powerpoint/2010/main" val="42632262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CD18278B-B490-4D48-BF6D-4B472C6913A0}"/>
              </a:ext>
            </a:extLst>
          </p:cNvPr>
          <p:cNvPicPr>
            <a:picLocks noChangeAspect="1"/>
          </p:cNvPicPr>
          <p:nvPr/>
        </p:nvPicPr>
        <p:blipFill rotWithShape="1">
          <a:blip r:embed="rId2"/>
          <a:srcRect l="971" t="5026" r="2137" b="7292"/>
          <a:stretch/>
        </p:blipFill>
        <p:spPr>
          <a:xfrm>
            <a:off x="4778475" y="1533833"/>
            <a:ext cx="7295535" cy="4965290"/>
          </a:xfrm>
          <a:prstGeom prst="rect">
            <a:avLst/>
          </a:prstGeom>
        </p:spPr>
      </p:pic>
      <p:sp>
        <p:nvSpPr>
          <p:cNvPr id="5" name="Apertura dei lavori a cura del:"/>
          <p:cNvSpPr txBox="1"/>
          <p:nvPr/>
        </p:nvSpPr>
        <p:spPr>
          <a:xfrm>
            <a:off x="1165692" y="410844"/>
            <a:ext cx="6423827" cy="1277271"/>
          </a:xfrm>
          <a:prstGeom prst="rect">
            <a:avLst/>
          </a:prstGeom>
          <a:ln w="12700">
            <a:miter lim="400000"/>
          </a:ln>
          <a:extLst>
            <a:ext uri="{C572A759-6A51-4108-AA02-DFA0A04FC94B}">
              <ma14:wrappingTextBoxFlag xmlns="" xmlns:ma14="http://schemas.microsoft.com/office/mac/drawingml/2011/main" val="1"/>
            </a:ext>
          </a:extLst>
        </p:spPr>
        <p:txBody>
          <a:bodyPr wrap="square" lIns="22859" tIns="22859" rIns="22859" bIns="22859">
            <a:spAutoFit/>
          </a:bodyPr>
          <a:lstStyle>
            <a:lvl1pPr>
              <a:defRPr sz="5000">
                <a:solidFill>
                  <a:srgbClr val="59B7DE"/>
                </a:solidFill>
                <a:latin typeface="Lato Semibold"/>
                <a:ea typeface="Lato Semibold"/>
                <a:cs typeface="Lato Semibold"/>
                <a:sym typeface="Lato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solidFill>
                <a:effectLst/>
                <a:uLnTx/>
                <a:uFillTx/>
                <a:latin typeface="Calibri Light" panose="020F0302020204030204"/>
                <a:cs typeface="Lato Semibold"/>
                <a:sym typeface="Lato Semibold"/>
              </a:rPr>
              <a:t>INCERTEZZE GIURISPRUDENZIALI</a:t>
            </a:r>
            <a:endParaRPr kumimoji="0" lang="it-IT" sz="4000" b="1" i="0" u="none" strike="noStrike" kern="1200" cap="none" spc="0" normalizeH="0" baseline="0" noProof="0" dirty="0">
              <a:ln>
                <a:noFill/>
              </a:ln>
              <a:solidFill>
                <a:srgbClr val="4472C4"/>
              </a:solidFill>
              <a:effectLst/>
              <a:uLnTx/>
              <a:uFillTx/>
              <a:latin typeface="Calibri Light" panose="020F0302020204030204"/>
              <a:cs typeface="Lato Semibold"/>
              <a:sym typeface="Lato Semibold"/>
            </a:endParaRPr>
          </a:p>
        </p:txBody>
      </p:sp>
      <p:pic>
        <p:nvPicPr>
          <p:cNvPr id="12" name="Immagine 11">
            <a:extLst>
              <a:ext uri="{FF2B5EF4-FFF2-40B4-BE49-F238E27FC236}">
                <a16:creationId xmlns:a16="http://schemas.microsoft.com/office/drawing/2014/main" id="{E2083974-6AC8-4F79-B938-89C1C6ACAD96}"/>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50852" y="6756"/>
            <a:ext cx="2441148" cy="582609"/>
          </a:xfrm>
          <a:prstGeom prst="rect">
            <a:avLst/>
          </a:prstGeom>
        </p:spPr>
      </p:pic>
    </p:spTree>
    <p:extLst>
      <p:ext uri="{BB962C8B-B14F-4D97-AF65-F5344CB8AC3E}">
        <p14:creationId xmlns:p14="http://schemas.microsoft.com/office/powerpoint/2010/main" val="33892598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E2083974-6AC8-4F79-B938-89C1C6ACAD9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9750852" y="6756"/>
            <a:ext cx="2441148" cy="582609"/>
          </a:xfrm>
          <a:prstGeom prst="rect">
            <a:avLst/>
          </a:prstGeom>
        </p:spPr>
      </p:pic>
      <p:sp>
        <p:nvSpPr>
          <p:cNvPr id="2" name="Rettangolo 1">
            <a:extLst>
              <a:ext uri="{FF2B5EF4-FFF2-40B4-BE49-F238E27FC236}">
                <a16:creationId xmlns:a16="http://schemas.microsoft.com/office/drawing/2014/main" id="{AA160E1B-5683-4E15-B943-3F7CEB00EA2E}"/>
              </a:ext>
            </a:extLst>
          </p:cNvPr>
          <p:cNvSpPr/>
          <p:nvPr/>
        </p:nvSpPr>
        <p:spPr>
          <a:xfrm>
            <a:off x="231647" y="147191"/>
            <a:ext cx="9908233" cy="870751"/>
          </a:xfrm>
          <a:prstGeom prst="rect">
            <a:avLst/>
          </a:prstGeom>
        </p:spPr>
        <p:txBody>
          <a:bodyPr wrap="square">
            <a:spAutoFit/>
          </a:bodyPr>
          <a:lstStyle/>
          <a:p>
            <a:pPr marL="0" marR="0" lvl="0" indent="0" algn="l" defTabSz="914400" rtl="0" eaLnBrk="0" fontAlgn="base" latinLnBrk="0" hangingPunct="0">
              <a:lnSpc>
                <a:spcPts val="3000"/>
              </a:lnSpc>
              <a:spcBef>
                <a:spcPct val="0"/>
              </a:spcBef>
              <a:spcAft>
                <a:spcPct val="0"/>
              </a:spcAft>
              <a:buClrTx/>
              <a:buSzTx/>
              <a:buFontTx/>
              <a:buNone/>
              <a:tabLst/>
              <a:defRPr/>
            </a:pPr>
            <a:r>
              <a:rPr kumimoji="0" lang="it-IT" sz="3200" b="1" i="0" u="none" strike="noStrike" kern="1200" cap="none" spc="0" normalizeH="0" baseline="0" noProof="0" dirty="0">
                <a:ln>
                  <a:noFill/>
                </a:ln>
                <a:solidFill>
                  <a:srgbClr val="4472C4"/>
                </a:solidFill>
                <a:effectLst/>
                <a:uLnTx/>
                <a:uFillTx/>
                <a:latin typeface="Calibri Light" panose="020F0302020204030204"/>
                <a:ea typeface="ＭＳ Ｐゴシック" charset="0"/>
                <a:cs typeface="+mn-cs"/>
              </a:rPr>
              <a:t>Incertezza giuridica sulla responsabilità degli amministratori sulla </a:t>
            </a:r>
            <a:r>
              <a:rPr kumimoji="0" lang="en-US" sz="3200" b="1" i="0" u="none" strike="noStrike" kern="1200" cap="none" spc="0" normalizeH="0" baseline="0" noProof="0" dirty="0">
                <a:ln>
                  <a:noFill/>
                </a:ln>
                <a:solidFill>
                  <a:srgbClr val="4472C4"/>
                </a:solidFill>
                <a:effectLst/>
                <a:uLnTx/>
                <a:uFillTx/>
                <a:latin typeface="Calibri Light" panose="020F0302020204030204"/>
                <a:ea typeface="ＭＳ Ｐゴシック" charset="0"/>
                <a:cs typeface="+mn-cs"/>
              </a:rPr>
              <a:t>c.d. business judgment rule</a:t>
            </a:r>
            <a:endParaRPr kumimoji="0" lang="it-IT" sz="3200" b="0" i="0" u="none" strike="noStrike" kern="1200" cap="none" spc="0" normalizeH="0" baseline="0" noProof="0" dirty="0">
              <a:ln>
                <a:noFill/>
              </a:ln>
              <a:solidFill>
                <a:srgbClr val="000000"/>
              </a:solidFill>
              <a:effectLst/>
              <a:uLnTx/>
              <a:uFillTx/>
              <a:latin typeface="Arial" charset="0"/>
              <a:ea typeface="ＭＳ Ｐゴシック" charset="0"/>
              <a:cs typeface="+mn-cs"/>
            </a:endParaRPr>
          </a:p>
        </p:txBody>
      </p:sp>
      <p:sp>
        <p:nvSpPr>
          <p:cNvPr id="4" name="Content Placeholder 3">
            <a:extLst>
              <a:ext uri="{FF2B5EF4-FFF2-40B4-BE49-F238E27FC236}">
                <a16:creationId xmlns:a16="http://schemas.microsoft.com/office/drawing/2014/main" id="{73792982-8DE6-42F7-AD1D-18BF23D07F2E}"/>
              </a:ext>
            </a:extLst>
          </p:cNvPr>
          <p:cNvSpPr txBox="1">
            <a:spLocks/>
          </p:cNvSpPr>
          <p:nvPr/>
        </p:nvSpPr>
        <p:spPr>
          <a:xfrm>
            <a:off x="127038" y="1384184"/>
            <a:ext cx="11866694" cy="5163423"/>
          </a:xfrm>
          <a:prstGeom prst="rect">
            <a:avLst/>
          </a:prstGeom>
        </p:spPr>
        <p:txBody>
          <a:bodyPr vert="horz" lIns="91440" tIns="45720" rIns="91440" bIns="45720" rtlCol="0" anchor="ctr">
            <a:noAutofit/>
          </a:bodyPr>
          <a:lstStyle>
            <a:defPPr rtl="0">
              <a:defRPr lang="it-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ts val="2200"/>
              </a:lnSpc>
              <a:spcBef>
                <a:spcPts val="450"/>
              </a:spcBef>
              <a:spcAft>
                <a:spcPts val="0"/>
              </a:spcAft>
              <a:buClrTx/>
              <a:buSzTx/>
              <a:buFontTx/>
              <a:buNone/>
              <a:tabLst/>
              <a:defRPr/>
            </a:pPr>
            <a:r>
              <a:rPr kumimoji="0" lang="it-IT" sz="2400" b="1" i="0" u="none" strike="noStrike" kern="1200" cap="none" spc="0" normalizeH="0" baseline="0" noProof="0" dirty="0">
                <a:ln>
                  <a:noFill/>
                </a:ln>
                <a:solidFill>
                  <a:prstClr val="black"/>
                </a:solidFill>
                <a:effectLst/>
                <a:uLnTx/>
                <a:uFillTx/>
                <a:latin typeface="Calibri" panose="020F0502020204030204"/>
                <a:ea typeface="+mn-ea"/>
                <a:cs typeface="+mn-cs"/>
              </a:rPr>
              <a:t>Cassazione n. 3652/1997</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it-IT"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it-IT" sz="2400" b="0" i="1" u="none" strike="noStrike" kern="1200" cap="none" spc="0" normalizeH="0" baseline="0" noProof="0" dirty="0">
                <a:ln>
                  <a:noFill/>
                </a:ln>
                <a:solidFill>
                  <a:prstClr val="black"/>
                </a:solidFill>
                <a:effectLst/>
                <a:uLnTx/>
                <a:uFillTx/>
                <a:latin typeface="Calibri" panose="020F0502020204030204"/>
                <a:ea typeface="+mn-ea"/>
                <a:cs typeface="+mn-cs"/>
              </a:rPr>
              <a:t>il giudizio sulla diligenza dell’amministratore nell’adempimento</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 del </a:t>
            </a:r>
            <a:r>
              <a:rPr kumimoji="0" lang="it-IT" sz="2400" b="0" i="1" u="none" strike="noStrike" kern="1200" cap="none" spc="0" normalizeH="0" baseline="0" noProof="0" dirty="0">
                <a:ln>
                  <a:noFill/>
                </a:ln>
                <a:solidFill>
                  <a:prstClr val="black"/>
                </a:solidFill>
                <a:effectLst/>
                <a:uLnTx/>
                <a:uFillTx/>
                <a:latin typeface="Calibri" panose="020F0502020204030204"/>
                <a:ea typeface="+mn-ea"/>
                <a:cs typeface="+mn-cs"/>
              </a:rPr>
              <a:t>proprio mandato </a:t>
            </a:r>
            <a:r>
              <a:rPr kumimoji="0" lang="en-US" sz="2400" b="0" i="1"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non</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2400" b="0" i="1" u="none" strike="noStrike" kern="1200" cap="none" spc="0" normalizeH="0" baseline="0" noProof="0" dirty="0">
                <a:ln>
                  <a:noFill/>
                </a:ln>
                <a:solidFill>
                  <a:prstClr val="black"/>
                </a:solidFill>
                <a:effectLst/>
                <a:uLnTx/>
                <a:uFillTx/>
                <a:latin typeface="Calibri" panose="020F0502020204030204"/>
                <a:ea typeface="+mn-ea"/>
                <a:cs typeface="+mn-cs"/>
              </a:rPr>
              <a:t>può mai investire le scelte di gestione</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ts val="2200"/>
              </a:lnSpc>
              <a:spcBef>
                <a:spcPts val="45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Trib. di Milano, 10/06/2004</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it-IT" sz="2400" b="0" i="1" u="none" strike="noStrike" kern="1200" cap="none" spc="0" normalizeH="0" baseline="0" noProof="0" dirty="0">
                <a:ln>
                  <a:noFill/>
                </a:ln>
                <a:solidFill>
                  <a:prstClr val="black"/>
                </a:solidFill>
                <a:effectLst/>
                <a:uLnTx/>
                <a:uFillTx/>
                <a:latin typeface="Calibri" panose="020F0502020204030204"/>
                <a:ea typeface="+mn-ea"/>
                <a:cs typeface="+mn-cs"/>
              </a:rPr>
              <a:t>non è sindacabile il merito gestorio </a:t>
            </a:r>
            <a:r>
              <a:rPr kumimoji="0" lang="it-IT" sz="2400" b="0" i="1" u="sng" strike="noStrike" kern="1200" cap="none" spc="0" normalizeH="0" baseline="0" noProof="0" dirty="0">
                <a:ln>
                  <a:noFill/>
                </a:ln>
                <a:solidFill>
                  <a:prstClr val="black"/>
                </a:solidFill>
                <a:effectLst/>
                <a:uLnTx/>
                <a:uFillTx/>
                <a:latin typeface="Calibri" panose="020F0502020204030204"/>
                <a:ea typeface="+mn-ea"/>
                <a:cs typeface="+mn-cs"/>
              </a:rPr>
              <a:t>se non nella misura in cui si riscontri l'omissione di quelle cautele, verifiche e informazioni preventive normalmente richieste per una scelta di quel determinato tipo</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ts val="2200"/>
              </a:lnSpc>
              <a:spcBef>
                <a:spcPts val="45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Cass. n. 15470/2017</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la Suprema Corte ribadisce il principio tale per cui, in tema di responsabilità degli amministratori, la regola dell'insindacabilità nel merito delle scelte gestionali da essi operate, trova un limite nel corollario della </a:t>
            </a:r>
            <a:r>
              <a:rPr kumimoji="0" lang="it-IT"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necessaria ragionevolezza </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delle stesse, nonché nella valutazione della diligenza mostrata nell'apprezzare preventivamente i margini di rischio connessi all'operazione contestata.</a:t>
            </a:r>
          </a:p>
          <a:p>
            <a:pPr marL="0" marR="0" lvl="0" indent="0" algn="just" defTabSz="914400" rtl="0" eaLnBrk="1" fontAlgn="auto" latinLnBrk="0" hangingPunct="1">
              <a:lnSpc>
                <a:spcPts val="2200"/>
              </a:lnSpc>
              <a:spcBef>
                <a:spcPts val="450"/>
              </a:spcBef>
              <a:spcAft>
                <a:spcPts val="0"/>
              </a:spcAft>
              <a:buClrTx/>
              <a:buSzTx/>
              <a:buFontTx/>
              <a:buNone/>
              <a:tabLst/>
              <a:defRPr/>
            </a:pPr>
            <a:r>
              <a:rPr kumimoji="0" lang="it-IT" sz="2400" b="1" i="0" u="none" strike="noStrike" kern="1200" cap="none" spc="0" normalizeH="0" baseline="0" noProof="0" dirty="0" err="1">
                <a:ln>
                  <a:noFill/>
                </a:ln>
                <a:solidFill>
                  <a:prstClr val="black"/>
                </a:solidFill>
                <a:effectLst/>
                <a:uLnTx/>
                <a:uFillTx/>
                <a:latin typeface="Calibri" panose="020F0502020204030204"/>
                <a:ea typeface="+mn-ea"/>
                <a:cs typeface="+mn-cs"/>
              </a:rPr>
              <a:t>Trib</a:t>
            </a:r>
            <a:r>
              <a:rPr kumimoji="0" lang="it-IT" sz="2400" b="1" i="0" u="none" strike="noStrike" kern="1200" cap="none" spc="0" normalizeH="0" baseline="0" noProof="0" dirty="0">
                <a:ln>
                  <a:noFill/>
                </a:ln>
                <a:solidFill>
                  <a:prstClr val="black"/>
                </a:solidFill>
                <a:effectLst/>
                <a:uLnTx/>
                <a:uFillTx/>
                <a:latin typeface="Calibri" panose="020F0502020204030204"/>
                <a:ea typeface="+mn-ea"/>
                <a:cs typeface="+mn-cs"/>
              </a:rPr>
              <a:t>. Perugia, 18/01/2019, n. 80</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2400" b="0" i="1" u="none" strike="noStrike" kern="1200" cap="none" spc="0" normalizeH="0" baseline="0" noProof="0" dirty="0">
                <a:ln>
                  <a:noFill/>
                </a:ln>
                <a:solidFill>
                  <a:prstClr val="black"/>
                </a:solidFill>
                <a:effectLst/>
                <a:uLnTx/>
                <a:uFillTx/>
                <a:latin typeface="Calibri" panose="020F0502020204030204"/>
                <a:ea typeface="+mn-ea"/>
                <a:cs typeface="+mn-cs"/>
              </a:rPr>
              <a:t>In tema di business </a:t>
            </a:r>
            <a:r>
              <a:rPr kumimoji="0" lang="it-IT" sz="2400" b="0" i="1" u="none" strike="noStrike" kern="1200" cap="none" spc="0" normalizeH="0" baseline="0" noProof="0" dirty="0" err="1">
                <a:ln>
                  <a:noFill/>
                </a:ln>
                <a:solidFill>
                  <a:prstClr val="black"/>
                </a:solidFill>
                <a:effectLst/>
                <a:uLnTx/>
                <a:uFillTx/>
                <a:latin typeface="Calibri" panose="020F0502020204030204"/>
                <a:ea typeface="+mn-ea"/>
                <a:cs typeface="+mn-cs"/>
              </a:rPr>
              <a:t>judgment</a:t>
            </a:r>
            <a:r>
              <a:rPr kumimoji="0" lang="it-IT" sz="2400" b="0" i="1" u="none" strike="noStrike" kern="1200" cap="none" spc="0" normalizeH="0" baseline="0" noProof="0" dirty="0">
                <a:ln>
                  <a:noFill/>
                </a:ln>
                <a:solidFill>
                  <a:prstClr val="black"/>
                </a:solidFill>
                <a:effectLst/>
                <a:uLnTx/>
                <a:uFillTx/>
                <a:latin typeface="Calibri" panose="020F0502020204030204"/>
                <a:ea typeface="+mn-ea"/>
                <a:cs typeface="+mn-cs"/>
              </a:rPr>
              <a:t> rule, </a:t>
            </a:r>
            <a:r>
              <a:rPr kumimoji="0" lang="it-IT" sz="2400" b="0" i="1" u="sng" strike="noStrike" kern="1200" cap="none" spc="0" normalizeH="0" baseline="0" noProof="0" dirty="0">
                <a:ln>
                  <a:noFill/>
                </a:ln>
                <a:solidFill>
                  <a:prstClr val="black"/>
                </a:solidFill>
                <a:effectLst/>
                <a:uLnTx/>
                <a:uFillTx/>
                <a:latin typeface="Calibri" panose="020F0502020204030204"/>
                <a:ea typeface="+mn-ea"/>
                <a:cs typeface="+mn-cs"/>
              </a:rPr>
              <a:t>l’insindacabilità del merito delle scelte di gestione e la non imputabilità all’amministratore di una società di capitali dell’insuccesso dell’attività sociale trovano un limite nella valutazione della ragionevolezza delle scelte stesse</a:t>
            </a:r>
            <a:r>
              <a:rPr kumimoji="0" lang="it-IT" sz="2400" b="0" i="1" u="none" strike="noStrike" kern="1200" cap="none" spc="0" normalizeH="0" baseline="0" noProof="0" dirty="0">
                <a:ln>
                  <a:noFill/>
                </a:ln>
                <a:solidFill>
                  <a:prstClr val="black"/>
                </a:solidFill>
                <a:effectLst/>
                <a:uLnTx/>
                <a:uFillTx/>
                <a:latin typeface="Calibri" panose="020F0502020204030204"/>
                <a:ea typeface="+mn-ea"/>
                <a:cs typeface="+mn-cs"/>
              </a:rPr>
              <a:t>, da compiersi sia "ex ante", secondo i parametri della diligenza del mandatario, sia tenendo conto della mancata adozione delle cautele, delle verifiche e delle informazioni preventive, normalmente richieste per una scelta di quel tipo e della diligenza mostrata nell'apprezzare preventivamente i margini di rischio connessi all'operazione da intraprendere</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7654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E2083974-6AC8-4F79-B938-89C1C6ACAD9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9750852" y="6756"/>
            <a:ext cx="2441148" cy="582609"/>
          </a:xfrm>
          <a:prstGeom prst="rect">
            <a:avLst/>
          </a:prstGeom>
        </p:spPr>
      </p:pic>
      <p:sp>
        <p:nvSpPr>
          <p:cNvPr id="2" name="Rettangolo 1">
            <a:extLst>
              <a:ext uri="{FF2B5EF4-FFF2-40B4-BE49-F238E27FC236}">
                <a16:creationId xmlns:a16="http://schemas.microsoft.com/office/drawing/2014/main" id="{69DD0DA0-9AB2-4C78-8464-C1AB8EB5E9C6}"/>
              </a:ext>
            </a:extLst>
          </p:cNvPr>
          <p:cNvSpPr/>
          <p:nvPr/>
        </p:nvSpPr>
        <p:spPr>
          <a:xfrm>
            <a:off x="268224" y="105076"/>
            <a:ext cx="8180832" cy="901016"/>
          </a:xfrm>
          <a:prstGeom prst="rect">
            <a:avLst/>
          </a:prstGeom>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it-IT" sz="4000" b="1" i="0" u="none" strike="noStrike" kern="1200" cap="small" spc="0" normalizeH="0" baseline="0" noProof="0" dirty="0">
                <a:ln>
                  <a:noFill/>
                </a:ln>
                <a:solidFill>
                  <a:srgbClr val="4472C4"/>
                </a:solidFill>
                <a:effectLst/>
                <a:uLnTx/>
                <a:uFillTx/>
                <a:latin typeface="Calibri Light" panose="020F0302020204030204"/>
                <a:ea typeface="+mn-ea"/>
                <a:cs typeface="+mn-cs"/>
              </a:rPr>
              <a:t>incertezza giuridica sulla responsabilità degli amministratori</a:t>
            </a:r>
            <a:endParaRPr kumimoji="0" lang="it-IT"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ontent Placeholder 3">
            <a:extLst>
              <a:ext uri="{FF2B5EF4-FFF2-40B4-BE49-F238E27FC236}">
                <a16:creationId xmlns:a16="http://schemas.microsoft.com/office/drawing/2014/main" id="{7C5FE141-DF83-42A5-A0DC-AA9736BA9031}"/>
              </a:ext>
            </a:extLst>
          </p:cNvPr>
          <p:cNvSpPr txBox="1">
            <a:spLocks/>
          </p:cNvSpPr>
          <p:nvPr/>
        </p:nvSpPr>
        <p:spPr>
          <a:xfrm>
            <a:off x="121989" y="1403288"/>
            <a:ext cx="11891960" cy="4890168"/>
          </a:xfrm>
          <a:prstGeom prst="rect">
            <a:avLst/>
          </a:prstGeom>
        </p:spPr>
        <p:txBody>
          <a:bodyPr vert="horz" lIns="68580" tIns="34290" rIns="68580" bIns="34290" rtlCol="0" anchor="ctr">
            <a:noAutofit/>
          </a:bodyPr>
          <a:lstStyle>
            <a:defPPr rtl="0">
              <a:defRPr lang="it-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ts val="2500"/>
              </a:lnSpc>
              <a:spcBef>
                <a:spcPts val="450"/>
              </a:spcBef>
              <a:spcAft>
                <a:spcPts val="0"/>
              </a:spcAft>
              <a:buClrTx/>
              <a:buSzTx/>
              <a:buFontTx/>
              <a:buNone/>
              <a:tabLst/>
              <a:defRPr/>
            </a:pPr>
            <a:r>
              <a:rPr kumimoji="0" lang="it-IT" sz="2300" b="1" i="0" u="none" strike="noStrike" kern="1200" cap="none" spc="0" normalizeH="0" baseline="0" noProof="0" dirty="0">
                <a:ln>
                  <a:noFill/>
                </a:ln>
                <a:solidFill>
                  <a:prstClr val="black"/>
                </a:solidFill>
                <a:effectLst/>
                <a:uLnTx/>
                <a:uFillTx/>
                <a:latin typeface="Calibri" panose="020F0502020204030204"/>
                <a:ea typeface="+mn-ea"/>
                <a:cs typeface="+mn-cs"/>
              </a:rPr>
              <a:t>Tribunale Torino, sez. I, 29/09/2020, n. 3399 </a:t>
            </a:r>
            <a:r>
              <a:rPr kumimoji="0" lang="it-IT" sz="23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it-IT" sz="2300" b="0" i="1" u="none" strike="noStrike" kern="1200" cap="none" spc="0" normalizeH="0" baseline="0" noProof="0" dirty="0">
                <a:ln>
                  <a:noFill/>
                </a:ln>
                <a:solidFill>
                  <a:prstClr val="black"/>
                </a:solidFill>
                <a:effectLst/>
                <a:uLnTx/>
                <a:uFillTx/>
                <a:latin typeface="Calibri" panose="020F0502020204030204"/>
                <a:ea typeface="+mn-ea"/>
                <a:cs typeface="+mn-cs"/>
              </a:rPr>
              <a:t>La regola dell'insindacabilità delle scelte </a:t>
            </a:r>
            <a:r>
              <a:rPr kumimoji="0" lang="it-IT" sz="2300" b="0" i="1" u="none" strike="noStrike" kern="1200" cap="none" spc="0" normalizeH="0" baseline="0" noProof="0" dirty="0" err="1">
                <a:ln>
                  <a:noFill/>
                </a:ln>
                <a:solidFill>
                  <a:prstClr val="black"/>
                </a:solidFill>
                <a:effectLst/>
                <a:uLnTx/>
                <a:uFillTx/>
                <a:latin typeface="Calibri" panose="020F0502020204030204"/>
                <a:ea typeface="+mn-ea"/>
                <a:cs typeface="+mn-cs"/>
              </a:rPr>
              <a:t>gestorie</a:t>
            </a:r>
            <a:r>
              <a:rPr kumimoji="0" lang="it-IT" sz="2300" b="0" i="1" u="none" strike="noStrike" kern="1200" cap="none" spc="0" normalizeH="0" baseline="0" noProof="0" dirty="0">
                <a:ln>
                  <a:noFill/>
                </a:ln>
                <a:solidFill>
                  <a:prstClr val="black"/>
                </a:solidFill>
                <a:effectLst/>
                <a:uLnTx/>
                <a:uFillTx/>
                <a:latin typeface="Calibri" panose="020F0502020204030204"/>
                <a:ea typeface="+mn-ea"/>
                <a:cs typeface="+mn-cs"/>
              </a:rPr>
              <a:t> degli amministratori di società di capitali (cd business </a:t>
            </a:r>
            <a:r>
              <a:rPr kumimoji="0" lang="it-IT" sz="2300" b="0" i="1" u="none" strike="noStrike" kern="1200" cap="none" spc="0" normalizeH="0" baseline="0" noProof="0" dirty="0" err="1">
                <a:ln>
                  <a:noFill/>
                </a:ln>
                <a:solidFill>
                  <a:prstClr val="black"/>
                </a:solidFill>
                <a:effectLst/>
                <a:uLnTx/>
                <a:uFillTx/>
                <a:latin typeface="Calibri" panose="020F0502020204030204"/>
                <a:ea typeface="+mn-ea"/>
                <a:cs typeface="+mn-cs"/>
              </a:rPr>
              <a:t>judgment</a:t>
            </a:r>
            <a:r>
              <a:rPr kumimoji="0" lang="it-IT" sz="2300" b="0" i="1" u="none" strike="noStrike" kern="1200" cap="none" spc="0" normalizeH="0" baseline="0" noProof="0" dirty="0">
                <a:ln>
                  <a:noFill/>
                </a:ln>
                <a:solidFill>
                  <a:prstClr val="black"/>
                </a:solidFill>
                <a:effectLst/>
                <a:uLnTx/>
                <a:uFillTx/>
                <a:latin typeface="Calibri" panose="020F0502020204030204"/>
                <a:ea typeface="+mn-ea"/>
                <a:cs typeface="+mn-cs"/>
              </a:rPr>
              <a:t> rule - BJR), non consente di valutare nel merito gli atti di gestione compiuti dall'amministratore. In realtà, la BJR opera esclusivamente quando le decisioni operative sono assunte secondo i principi di corretta gestione societaria e, esemplificando, quando gli atti di gestione (i) </a:t>
            </a:r>
            <a:r>
              <a:rPr kumimoji="0" lang="it-IT" sz="2300" b="0" i="1"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sono conformi alla legge e allo statuto sociale</a:t>
            </a:r>
            <a:r>
              <a:rPr kumimoji="0" lang="it-IT" sz="2300" b="0" i="1" u="none" strike="noStrike" kern="1200" cap="none" spc="0" normalizeH="0" baseline="0" noProof="0" dirty="0">
                <a:ln>
                  <a:noFill/>
                </a:ln>
                <a:solidFill>
                  <a:prstClr val="black"/>
                </a:solidFill>
                <a:effectLst/>
                <a:uLnTx/>
                <a:uFillTx/>
                <a:latin typeface="Calibri" panose="020F0502020204030204"/>
                <a:ea typeface="+mn-ea"/>
                <a:cs typeface="+mn-cs"/>
              </a:rPr>
              <a:t>, (ii) </a:t>
            </a:r>
            <a:r>
              <a:rPr kumimoji="0" lang="it-IT" sz="2300" b="0" i="1"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non sono contaminati da situazioni di conflitto di interesse dei gestori</a:t>
            </a:r>
            <a:r>
              <a:rPr kumimoji="0" lang="it-IT" sz="2300" b="0" i="1" u="none" strike="noStrike" kern="1200" cap="none" spc="0" normalizeH="0" baseline="0" noProof="0" dirty="0">
                <a:ln>
                  <a:noFill/>
                </a:ln>
                <a:solidFill>
                  <a:prstClr val="black"/>
                </a:solidFill>
                <a:effectLst/>
                <a:uLnTx/>
                <a:uFillTx/>
                <a:latin typeface="Calibri" panose="020F0502020204030204"/>
                <a:ea typeface="+mn-ea"/>
                <a:cs typeface="+mn-cs"/>
              </a:rPr>
              <a:t>, (iii) </a:t>
            </a:r>
            <a:r>
              <a:rPr kumimoji="0" lang="it-IT" sz="2300" b="0" i="1"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sono assunti all'esito di un procedimento di assunzione di informazioni propedeutiche alla decisione </a:t>
            </a:r>
            <a:r>
              <a:rPr kumimoji="0" lang="it-IT" sz="2300" b="0" i="1"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gestoria</a:t>
            </a:r>
            <a:r>
              <a:rPr kumimoji="0" lang="it-IT" sz="2300" b="0" i="1"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 all'incidenza sul patrimonio dell'impresa </a:t>
            </a:r>
            <a:r>
              <a:rPr kumimoji="0" lang="it-IT" sz="2300" b="0" i="1" u="none" strike="noStrike" kern="1200" cap="none" spc="0" normalizeH="0" baseline="0" noProof="0" dirty="0">
                <a:ln>
                  <a:noFill/>
                </a:ln>
                <a:solidFill>
                  <a:prstClr val="black"/>
                </a:solidFill>
                <a:effectLst/>
                <a:uLnTx/>
                <a:uFillTx/>
                <a:latin typeface="Calibri" panose="020F0502020204030204"/>
                <a:ea typeface="+mn-ea"/>
                <a:cs typeface="+mn-cs"/>
              </a:rPr>
              <a:t>e (iv) </a:t>
            </a:r>
            <a:r>
              <a:rPr kumimoji="0" lang="it-IT" sz="2300" b="0" i="1"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sono razionalmente coerenti con le informazioni e le aspettative di risultato emerse dal procedimento istruttorio</a:t>
            </a:r>
            <a:r>
              <a:rPr kumimoji="0" lang="it-IT" sz="23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400" rtl="0" eaLnBrk="1" fontAlgn="auto" latinLnBrk="0" hangingPunct="1">
              <a:lnSpc>
                <a:spcPts val="2500"/>
              </a:lnSpc>
              <a:spcBef>
                <a:spcPts val="450"/>
              </a:spcBef>
              <a:spcAft>
                <a:spcPts val="0"/>
              </a:spcAft>
              <a:buClrTx/>
              <a:buSzTx/>
              <a:buFontTx/>
              <a:buNone/>
              <a:tabLst/>
              <a:defRPr/>
            </a:pPr>
            <a:r>
              <a:rPr kumimoji="0" lang="it-IT" sz="2300" b="1" i="0" u="none" strike="noStrike" kern="1200" cap="none" spc="0" normalizeH="0" baseline="0" noProof="0" dirty="0">
                <a:ln>
                  <a:noFill/>
                </a:ln>
                <a:solidFill>
                  <a:prstClr val="black"/>
                </a:solidFill>
                <a:effectLst/>
                <a:uLnTx/>
                <a:uFillTx/>
                <a:latin typeface="Calibri" panose="020F0502020204030204"/>
                <a:ea typeface="+mn-ea"/>
                <a:cs typeface="+mn-cs"/>
              </a:rPr>
              <a:t>Tribunale Roma, 15/09/2020</a:t>
            </a:r>
            <a:r>
              <a:rPr kumimoji="0" lang="it-IT" sz="23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it-IT" sz="23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3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it-IT" sz="2300" b="0" i="1" u="none" strike="noStrike" kern="1200" cap="none" spc="0" normalizeH="0" baseline="0" noProof="0" dirty="0">
                <a:ln>
                  <a:noFill/>
                </a:ln>
                <a:solidFill>
                  <a:prstClr val="black"/>
                </a:solidFill>
                <a:effectLst/>
                <a:uLnTx/>
                <a:uFillTx/>
                <a:latin typeface="Calibri" panose="020F0502020204030204"/>
                <a:ea typeface="+mn-ea"/>
                <a:cs typeface="+mn-cs"/>
              </a:rPr>
              <a:t>L'operato degli amministratori in attuazione dei doveri di cui all’art. 2086 c.c., come novellato dal d.lgs. n. 14/2019, codice della crisi (adozione di </a:t>
            </a:r>
            <a:r>
              <a:rPr kumimoji="0" lang="it-IT" sz="2300" b="1" i="1" u="none" strike="noStrike" kern="1200" cap="none" spc="0" normalizeH="0" baseline="0" noProof="0" dirty="0">
                <a:ln>
                  <a:noFill/>
                </a:ln>
                <a:solidFill>
                  <a:prstClr val="black"/>
                </a:solidFill>
                <a:effectLst/>
                <a:uLnTx/>
                <a:uFillTx/>
                <a:latin typeface="Calibri" panose="020F0502020204030204"/>
                <a:ea typeface="+mn-ea"/>
                <a:cs typeface="+mn-cs"/>
              </a:rPr>
              <a:t>adeguati assetti organizzativi </a:t>
            </a:r>
            <a:r>
              <a:rPr kumimoji="0" lang="it-IT" sz="2300" b="0" i="1" u="none" strike="noStrike" kern="1200" cap="none" spc="0" normalizeH="0" baseline="0" noProof="0" dirty="0">
                <a:ln>
                  <a:noFill/>
                </a:ln>
                <a:solidFill>
                  <a:prstClr val="black"/>
                </a:solidFill>
                <a:effectLst/>
                <a:uLnTx/>
                <a:uFillTx/>
                <a:latin typeface="Calibri" panose="020F0502020204030204"/>
                <a:ea typeface="+mn-ea"/>
                <a:cs typeface="+mn-cs"/>
              </a:rPr>
              <a:t>con la finalità di rilevare tempestivamente la crisi e di intervento tempestivo per il suo superamento) è sindacabile nei limiti del principio della business </a:t>
            </a:r>
            <a:r>
              <a:rPr kumimoji="0" lang="it-IT" sz="2300" b="0" i="1" u="none" strike="noStrike" kern="1200" cap="none" spc="0" normalizeH="0" baseline="0" noProof="0" dirty="0" err="1">
                <a:ln>
                  <a:noFill/>
                </a:ln>
                <a:solidFill>
                  <a:prstClr val="black"/>
                </a:solidFill>
                <a:effectLst/>
                <a:uLnTx/>
                <a:uFillTx/>
                <a:latin typeface="Calibri" panose="020F0502020204030204"/>
                <a:ea typeface="+mn-ea"/>
                <a:cs typeface="+mn-cs"/>
              </a:rPr>
              <a:t>judgment</a:t>
            </a:r>
            <a:r>
              <a:rPr kumimoji="0" lang="it-IT" sz="2300" b="0" i="1" u="none" strike="noStrike" kern="1200" cap="none" spc="0" normalizeH="0" baseline="0" noProof="0" dirty="0">
                <a:ln>
                  <a:noFill/>
                </a:ln>
                <a:solidFill>
                  <a:prstClr val="black"/>
                </a:solidFill>
                <a:effectLst/>
                <a:uLnTx/>
                <a:uFillTx/>
                <a:latin typeface="Calibri" panose="020F0502020204030204"/>
                <a:ea typeface="+mn-ea"/>
                <a:cs typeface="+mn-cs"/>
              </a:rPr>
              <a:t> rule. Di conseguenza, la </a:t>
            </a:r>
            <a:r>
              <a:rPr kumimoji="0" lang="it-IT" sz="2300" b="0" i="1"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mancata adozione di qualsivoglia misura organizzativa comporta sempre una responsabilità dell’organo </a:t>
            </a:r>
            <a:r>
              <a:rPr kumimoji="0" lang="it-IT" sz="2300" b="0" i="1" u="none" strike="noStrike" kern="1200" cap="none" spc="0" normalizeH="0" baseline="0" noProof="0" dirty="0" err="1">
                <a:ln>
                  <a:noFill/>
                </a:ln>
                <a:solidFill>
                  <a:prstClr val="black"/>
                </a:solidFill>
                <a:effectLst/>
                <a:highlight>
                  <a:srgbClr val="FFFF00"/>
                </a:highlight>
                <a:uLnTx/>
                <a:uFillTx/>
                <a:latin typeface="Calibri" panose="020F0502020204030204"/>
                <a:ea typeface="+mn-ea"/>
                <a:cs typeface="+mn-cs"/>
              </a:rPr>
              <a:t>gestorio</a:t>
            </a:r>
            <a:r>
              <a:rPr kumimoji="0" lang="it-IT" sz="2300" b="0" i="1" u="none" strike="noStrike" kern="1200" cap="none" spc="0" normalizeH="0" baseline="0" noProof="0" dirty="0">
                <a:ln>
                  <a:noFill/>
                </a:ln>
                <a:solidFill>
                  <a:prstClr val="black"/>
                </a:solidFill>
                <a:effectLst/>
                <a:uLnTx/>
                <a:uFillTx/>
                <a:latin typeface="Calibri" panose="020F0502020204030204"/>
                <a:ea typeface="+mn-ea"/>
                <a:cs typeface="+mn-cs"/>
              </a:rPr>
              <a:t>, mentre ove una struttura organizzativa sia stata adottata, è possibile sottoporla al sindacato giudiziale, ex art. 2409 c.c., nei limiti e secondo i criteri della proporzionalità e della ragionevolezza, sulla base di una valutazione ex ante</a:t>
            </a:r>
            <a:r>
              <a:rPr kumimoji="0" lang="en-US" sz="2300" b="0" i="1"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245923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E2083974-6AC8-4F79-B938-89C1C6ACAD9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9750852" y="6756"/>
            <a:ext cx="2441148" cy="582609"/>
          </a:xfrm>
          <a:prstGeom prst="rect">
            <a:avLst/>
          </a:prstGeom>
        </p:spPr>
      </p:pic>
      <p:sp>
        <p:nvSpPr>
          <p:cNvPr id="2" name="Rettangolo 1">
            <a:extLst>
              <a:ext uri="{FF2B5EF4-FFF2-40B4-BE49-F238E27FC236}">
                <a16:creationId xmlns:a16="http://schemas.microsoft.com/office/drawing/2014/main" id="{69DD0DA0-9AB2-4C78-8464-C1AB8EB5E9C6}"/>
              </a:ext>
            </a:extLst>
          </p:cNvPr>
          <p:cNvSpPr/>
          <p:nvPr/>
        </p:nvSpPr>
        <p:spPr>
          <a:xfrm>
            <a:off x="268224" y="105076"/>
            <a:ext cx="9836184" cy="901016"/>
          </a:xfrm>
          <a:prstGeom prst="rect">
            <a:avLst/>
          </a:prstGeom>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it-IT" sz="4000" b="1" i="0" u="none" strike="noStrike" kern="1200" cap="small" spc="0" normalizeH="0" baseline="0" noProof="0" dirty="0">
                <a:ln>
                  <a:noFill/>
                </a:ln>
                <a:solidFill>
                  <a:srgbClr val="4472C4"/>
                </a:solidFill>
                <a:effectLst/>
                <a:uLnTx/>
                <a:uFillTx/>
                <a:latin typeface="Calibri Light" panose="020F0302020204030204"/>
                <a:ea typeface="+mn-ea"/>
                <a:cs typeface="+mn-cs"/>
              </a:rPr>
              <a:t>incertezza giuridica sulla responsabilità degli amministratori </a:t>
            </a:r>
            <a:r>
              <a:rPr kumimoji="0" lang="en-US" sz="4000" b="1" i="0" u="none" strike="noStrike" kern="1200" cap="small" spc="0" normalizeH="0" baseline="0" noProof="0" dirty="0" err="1">
                <a:ln>
                  <a:noFill/>
                </a:ln>
                <a:solidFill>
                  <a:srgbClr val="4472C4"/>
                </a:solidFill>
                <a:effectLst/>
                <a:uLnTx/>
                <a:uFillTx/>
                <a:latin typeface="Calibri Light" panose="020F0302020204030204"/>
                <a:ea typeface="+mn-ea"/>
                <a:cs typeface="+mn-cs"/>
              </a:rPr>
              <a:t>sulla</a:t>
            </a:r>
            <a:r>
              <a:rPr kumimoji="0" lang="en-US" sz="4000" b="1" i="0" u="none" strike="noStrike" kern="1200" cap="small" spc="0" normalizeH="0" baseline="0" noProof="0" dirty="0">
                <a:ln>
                  <a:noFill/>
                </a:ln>
                <a:solidFill>
                  <a:srgbClr val="4472C4"/>
                </a:solidFill>
                <a:effectLst/>
                <a:uLnTx/>
                <a:uFillTx/>
                <a:latin typeface="Calibri Light" panose="020F0302020204030204"/>
                <a:ea typeface="+mn-ea"/>
                <a:cs typeface="+mn-cs"/>
              </a:rPr>
              <a:t> c.d. business judgment rule</a:t>
            </a:r>
            <a:endParaRPr kumimoji="0" lang="it-IT"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A7A025A5-8BDB-4093-8A47-3BD03EDDE392}"/>
              </a:ext>
            </a:extLst>
          </p:cNvPr>
          <p:cNvSpPr txBox="1">
            <a:spLocks/>
          </p:cNvSpPr>
          <p:nvPr/>
        </p:nvSpPr>
        <p:spPr>
          <a:xfrm>
            <a:off x="127038" y="1384184"/>
            <a:ext cx="11866694" cy="5163423"/>
          </a:xfrm>
          <a:prstGeom prst="rect">
            <a:avLst/>
          </a:prstGeom>
        </p:spPr>
        <p:txBody>
          <a:bodyPr vert="horz" lIns="91440" tIns="45720" rIns="91440" bIns="45720" rtlCol="0" anchor="ctr">
            <a:noAutofit/>
          </a:bodyPr>
          <a:lstStyle>
            <a:defPPr rtl="0">
              <a:defRPr lang="it-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ts val="2600"/>
              </a:lnSpc>
              <a:spcBef>
                <a:spcPts val="600"/>
              </a:spcBef>
              <a:spcAft>
                <a:spcPts val="0"/>
              </a:spcAft>
              <a:buClrTx/>
              <a:buSzTx/>
              <a:buFontTx/>
              <a:buNone/>
              <a:tabLst/>
              <a:defRPr/>
            </a:pPr>
            <a:r>
              <a:rPr kumimoji="0" lang="it-IT" sz="2800" b="1" i="0" u="none" strike="noStrike" kern="1200" cap="none" spc="0" normalizeH="0" baseline="0" noProof="0" dirty="0">
                <a:ln>
                  <a:noFill/>
                </a:ln>
                <a:solidFill>
                  <a:prstClr val="black"/>
                </a:solidFill>
                <a:effectLst/>
                <a:uLnTx/>
                <a:uFillTx/>
                <a:latin typeface="Calibri" panose="020F0502020204030204"/>
                <a:ea typeface="+mn-ea"/>
                <a:cs typeface="+mn-cs"/>
              </a:rPr>
              <a:t>Cass., Sez. 1, 24 gennaio 2023, n. 2172</a:t>
            </a: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it-IT" sz="2800" b="0" i="1" u="none" strike="noStrike" kern="1200" cap="none" spc="0" normalizeH="0" baseline="0" noProof="0" dirty="0">
                <a:ln>
                  <a:noFill/>
                </a:ln>
                <a:solidFill>
                  <a:prstClr val="black"/>
                </a:solidFill>
                <a:effectLst/>
                <a:uLnTx/>
                <a:uFillTx/>
                <a:latin typeface="Calibri" panose="020F0502020204030204"/>
                <a:ea typeface="+mn-ea"/>
                <a:cs typeface="+mn-cs"/>
              </a:rPr>
              <a:t>l’insindacabilità del merito delle scelte di gestione trova un limite nella ragionevolezza delle stesse da compiersi “ex ante” secondo i parametri della diligenza del mandatario, tenendo conto della mancata adozione delle cautele, delle verifiche e delle informazioni preventive, normalmente richieste per una scelta di quel tipo e della diligenza mostrata </a:t>
            </a:r>
            <a:r>
              <a:rPr kumimoji="0" lang="it-IT" sz="2800" b="0" i="1"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nell’apprezzare preventivamente i margini di rischio connessi all’operazione da intraprendere </a:t>
            </a:r>
            <a:r>
              <a:rPr kumimoji="0" lang="it-IT" sz="28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[costituisce]</a:t>
            </a:r>
            <a:r>
              <a:rPr kumimoji="0" lang="it-IT" sz="2800" b="0" i="1" u="none" strike="noStrike" kern="1200" cap="none" spc="0" normalizeH="0" baseline="0" noProof="0" dirty="0">
                <a:ln>
                  <a:noFill/>
                </a:ln>
                <a:solidFill>
                  <a:prstClr val="black"/>
                </a:solidFill>
                <a:effectLst/>
                <a:uLnTx/>
                <a:uFillTx/>
                <a:latin typeface="Calibri" panose="020F0502020204030204"/>
                <a:ea typeface="+mn-ea"/>
                <a:cs typeface="+mn-cs"/>
              </a:rPr>
              <a:t> atto di mala </a:t>
            </a:r>
            <a:r>
              <a:rPr kumimoji="0" lang="it-IT" sz="2800" b="0" i="1" u="none" strike="noStrike" kern="1200" cap="none" spc="0" normalizeH="0" baseline="0" noProof="0" dirty="0" err="1">
                <a:ln>
                  <a:noFill/>
                </a:ln>
                <a:solidFill>
                  <a:prstClr val="black"/>
                </a:solidFill>
                <a:effectLst/>
                <a:uLnTx/>
                <a:uFillTx/>
                <a:latin typeface="Calibri" panose="020F0502020204030204"/>
                <a:ea typeface="+mn-ea"/>
                <a:cs typeface="+mn-cs"/>
              </a:rPr>
              <a:t>gestio</a:t>
            </a:r>
            <a:r>
              <a:rPr kumimoji="0" lang="it-IT" sz="2800" b="0" i="1" u="none" strike="noStrike" kern="1200" cap="none" spc="0" normalizeH="0" baseline="0" noProof="0" dirty="0">
                <a:ln>
                  <a:noFill/>
                </a:ln>
                <a:solidFill>
                  <a:prstClr val="black"/>
                </a:solidFill>
                <a:effectLst/>
                <a:uLnTx/>
                <a:uFillTx/>
                <a:latin typeface="Calibri" panose="020F0502020204030204"/>
                <a:ea typeface="+mn-ea"/>
                <a:cs typeface="+mn-cs"/>
              </a:rPr>
              <a:t> l’acquisto di un ramo d’azienda gravemente indebitato e dissestato, ove non sia accompagnato (come nel caso di specie) dalla contestuale adozione di </a:t>
            </a:r>
            <a:r>
              <a:rPr kumimoji="0" lang="it-IT" sz="2800" b="0" i="1"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adeguate risposte organizzative </a:t>
            </a:r>
            <a:r>
              <a:rPr kumimoji="0" lang="it-IT" sz="2800" b="0" i="1" u="none" strike="noStrike" kern="1200" cap="none" spc="0" normalizeH="0" baseline="0" noProof="0" dirty="0">
                <a:ln>
                  <a:noFill/>
                </a:ln>
                <a:solidFill>
                  <a:prstClr val="black"/>
                </a:solidFill>
                <a:effectLst/>
                <a:uLnTx/>
                <a:uFillTx/>
                <a:latin typeface="Calibri" panose="020F0502020204030204"/>
                <a:ea typeface="+mn-ea"/>
                <a:cs typeface="+mn-cs"/>
              </a:rPr>
              <a:t>idonee a consentirne il rilancio</a:t>
            </a: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 (agli </a:t>
            </a:r>
            <a:r>
              <a:rPr kumimoji="0" lang="it-IT" sz="2800" b="0" i="0" u="none" strike="noStrike" kern="1200" cap="none" spc="0" normalizeH="0" baseline="0" noProof="0" dirty="0" err="1">
                <a:ln>
                  <a:noFill/>
                </a:ln>
                <a:solidFill>
                  <a:prstClr val="black"/>
                </a:solidFill>
                <a:effectLst/>
                <a:uLnTx/>
                <a:uFillTx/>
                <a:latin typeface="Calibri" panose="020F0502020204030204"/>
                <a:ea typeface="+mn-ea"/>
                <a:cs typeface="+mn-cs"/>
              </a:rPr>
              <a:t>amm.ri</a:t>
            </a:r>
            <a:r>
              <a:rPr kumimoji="0" lang="it-IT" sz="2800" b="0" i="0" u="none" strike="noStrike" kern="1200" cap="none" spc="0" normalizeH="0" baseline="0" noProof="0" dirty="0">
                <a:ln>
                  <a:noFill/>
                </a:ln>
                <a:solidFill>
                  <a:prstClr val="black"/>
                </a:solidFill>
                <a:effectLst/>
                <a:uLnTx/>
                <a:uFillTx/>
                <a:latin typeface="Calibri" panose="020F0502020204030204"/>
                <a:ea typeface="+mn-ea"/>
                <a:cs typeface="+mn-cs"/>
              </a:rPr>
              <a:t> era stato rimproverato dalla curatela di aver depauperato il patrimonio della società, attraverso l’acquisizione, da altra società di cui gli stessi erano amministratori, di un ramo d’azienda gravemente indebitato e mutilato del cespite patrimoniale di maggior valore costituito da un immobile).</a:t>
            </a:r>
          </a:p>
        </p:txBody>
      </p:sp>
    </p:spTree>
    <p:extLst>
      <p:ext uri="{BB962C8B-B14F-4D97-AF65-F5344CB8AC3E}">
        <p14:creationId xmlns:p14="http://schemas.microsoft.com/office/powerpoint/2010/main" val="3991655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id="{E2083974-6AC8-4F79-B938-89C1C6ACAD9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9750852" y="6756"/>
            <a:ext cx="2441148" cy="582609"/>
          </a:xfrm>
          <a:prstGeom prst="rect">
            <a:avLst/>
          </a:prstGeom>
        </p:spPr>
      </p:pic>
      <p:sp>
        <p:nvSpPr>
          <p:cNvPr id="2" name="Rettangolo 1">
            <a:extLst>
              <a:ext uri="{FF2B5EF4-FFF2-40B4-BE49-F238E27FC236}">
                <a16:creationId xmlns:a16="http://schemas.microsoft.com/office/drawing/2014/main" id="{69DD0DA0-9AB2-4C78-8464-C1AB8EB5E9C6}"/>
              </a:ext>
            </a:extLst>
          </p:cNvPr>
          <p:cNvSpPr/>
          <p:nvPr/>
        </p:nvSpPr>
        <p:spPr>
          <a:xfrm>
            <a:off x="268224" y="105076"/>
            <a:ext cx="9654374" cy="901016"/>
          </a:xfrm>
          <a:prstGeom prst="rect">
            <a:avLst/>
          </a:prstGeom>
        </p:spPr>
        <p:txBody>
          <a:bodyPr wrap="square">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it-IT" sz="4000" b="1" i="0" u="none" strike="noStrike" kern="1200" cap="small" spc="0" normalizeH="0" baseline="0" noProof="0" dirty="0">
                <a:ln>
                  <a:noFill/>
                </a:ln>
                <a:solidFill>
                  <a:srgbClr val="4472C4"/>
                </a:solidFill>
                <a:effectLst/>
                <a:uLnTx/>
                <a:uFillTx/>
                <a:latin typeface="Calibri Light" panose="020F0302020204030204"/>
                <a:ea typeface="+mn-ea"/>
                <a:cs typeface="+mn-cs"/>
              </a:rPr>
              <a:t>incertezza giuridica sulla responsabilità degli amministratori </a:t>
            </a:r>
            <a:r>
              <a:rPr kumimoji="0" lang="en-US" sz="4000" b="1" i="0" u="none" strike="noStrike" kern="1200" cap="small" spc="0" normalizeH="0" baseline="0" noProof="0" dirty="0" err="1">
                <a:ln>
                  <a:noFill/>
                </a:ln>
                <a:solidFill>
                  <a:srgbClr val="4472C4"/>
                </a:solidFill>
                <a:effectLst/>
                <a:uLnTx/>
                <a:uFillTx/>
                <a:latin typeface="Calibri Light" panose="020F0302020204030204"/>
                <a:ea typeface="+mn-ea"/>
                <a:cs typeface="+mn-cs"/>
              </a:rPr>
              <a:t>sulla</a:t>
            </a:r>
            <a:r>
              <a:rPr kumimoji="0" lang="en-US" sz="4000" b="1" i="0" u="none" strike="noStrike" kern="1200" cap="small" spc="0" normalizeH="0" baseline="0" noProof="0" dirty="0">
                <a:ln>
                  <a:noFill/>
                </a:ln>
                <a:solidFill>
                  <a:srgbClr val="4472C4"/>
                </a:solidFill>
                <a:effectLst/>
                <a:uLnTx/>
                <a:uFillTx/>
                <a:latin typeface="Calibri Light" panose="020F0302020204030204"/>
                <a:ea typeface="+mn-ea"/>
                <a:cs typeface="+mn-cs"/>
              </a:rPr>
              <a:t> c.d. business judgment rule</a:t>
            </a:r>
            <a:endParaRPr kumimoji="0" lang="it-IT"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Content Placeholder 3">
            <a:extLst>
              <a:ext uri="{FF2B5EF4-FFF2-40B4-BE49-F238E27FC236}">
                <a16:creationId xmlns:a16="http://schemas.microsoft.com/office/drawing/2014/main" id="{88012251-4129-427C-A2D6-06BFEABABE39}"/>
              </a:ext>
            </a:extLst>
          </p:cNvPr>
          <p:cNvSpPr txBox="1">
            <a:spLocks/>
          </p:cNvSpPr>
          <p:nvPr/>
        </p:nvSpPr>
        <p:spPr>
          <a:xfrm>
            <a:off x="95757" y="1602464"/>
            <a:ext cx="11818604" cy="5042818"/>
          </a:xfrm>
          <a:prstGeom prst="rect">
            <a:avLst/>
          </a:prstGeom>
        </p:spPr>
        <p:txBody>
          <a:bodyPr vert="horz" lIns="68580" tIns="34290" rIns="68580" bIns="34290" rtlCol="0" anchor="ctr">
            <a:noAutofit/>
          </a:bodyPr>
          <a:lstStyle>
            <a:defPPr rtl="0">
              <a:defRPr lang="it-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ts val="2300"/>
              </a:lnSpc>
              <a:spcBef>
                <a:spcPts val="450"/>
              </a:spcBef>
              <a:spcAft>
                <a:spcPts val="600"/>
              </a:spcAft>
              <a:buClrTx/>
              <a:buSzTx/>
              <a:buFontTx/>
              <a:buNone/>
              <a:tabLst/>
              <a:defRPr/>
            </a:pPr>
            <a:r>
              <a:rPr kumimoji="0" lang="it-IT" sz="2400" b="1" i="0" u="none" strike="noStrike" kern="1200" cap="none" spc="0" normalizeH="0" baseline="0" noProof="0" dirty="0">
                <a:ln>
                  <a:noFill/>
                </a:ln>
                <a:solidFill>
                  <a:prstClr val="black"/>
                </a:solidFill>
                <a:effectLst/>
                <a:uLnTx/>
                <a:uFillTx/>
                <a:latin typeface="Calibri" panose="020F0502020204030204"/>
                <a:ea typeface="+mn-ea"/>
                <a:cs typeface="+mn-cs"/>
              </a:rPr>
              <a:t>Cass. </a:t>
            </a:r>
            <a:r>
              <a:rPr kumimoji="0" lang="it-IT" sz="2400" b="1" i="0" u="none" strike="noStrike" kern="1200" cap="none" spc="0" normalizeH="0" baseline="0" noProof="0" dirty="0" err="1">
                <a:ln>
                  <a:noFill/>
                </a:ln>
                <a:solidFill>
                  <a:prstClr val="black"/>
                </a:solidFill>
                <a:effectLst/>
                <a:uLnTx/>
                <a:uFillTx/>
                <a:latin typeface="Calibri" panose="020F0502020204030204"/>
                <a:ea typeface="+mn-ea"/>
                <a:cs typeface="+mn-cs"/>
              </a:rPr>
              <a:t>Civ</a:t>
            </a:r>
            <a:r>
              <a:rPr kumimoji="0" lang="it-IT" sz="2400" b="1" i="0" u="none" strike="noStrike" kern="1200" cap="none" spc="0" normalizeH="0" baseline="0" noProof="0" dirty="0">
                <a:ln>
                  <a:noFill/>
                </a:ln>
                <a:solidFill>
                  <a:prstClr val="black"/>
                </a:solidFill>
                <a:effectLst/>
                <a:uLnTx/>
                <a:uFillTx/>
                <a:latin typeface="Calibri" panose="020F0502020204030204"/>
                <a:ea typeface="+mn-ea"/>
                <a:cs typeface="+mn-cs"/>
              </a:rPr>
              <a:t>., Sez. 1, </a:t>
            </a:r>
            <a:r>
              <a:rPr kumimoji="0" lang="it-IT" sz="2400" b="1" i="0" u="none" strike="noStrike" kern="1200" cap="none" spc="0" normalizeH="0" baseline="0" noProof="0" dirty="0">
                <a:ln>
                  <a:noFill/>
                </a:ln>
                <a:solidFill>
                  <a:prstClr val="black"/>
                </a:solidFill>
                <a:effectLst/>
                <a:uLnTx/>
                <a:uFillTx/>
                <a:latin typeface="Calibri" panose="020F0502020204030204"/>
                <a:ea typeface="Arial" panose="020B0604020202020204" pitchFamily="34" charset="0"/>
                <a:cs typeface="+mn-cs"/>
              </a:rPr>
              <a:t>25/03/2024, n. 8069</a:t>
            </a: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 tema di responsabilità dell'amministratore per i danni cagionati alla società amministrata, il principio della insindacabilità del merito delle scelte di gestione (cd. business </a:t>
            </a:r>
            <a:r>
              <a:rPr kumimoji="0" lang="it-IT" sz="2400" b="0" i="1"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judgment</a:t>
            </a:r>
            <a:r>
              <a:rPr kumimoji="0" lang="it-IT"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rule), le quali possono eventualmente rilevare come giusta causa di revoca dell'amministratore, ma non come fonte di responsabilità contrattuale nei confronti della società, non si applica in presenza di irragionevolezza, imprudenza o arbitrarietà palese dell'iniziativa economica e, tantomeno, in caso di inequivoche violazioni di legge come, in particolare, nel caso di violazione di norme tributarie</a:t>
            </a:r>
            <a:r>
              <a:rPr kumimoji="0" lang="it-IT" sz="2400" b="0" i="1"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rPr>
              <a:t>».</a:t>
            </a:r>
          </a:p>
          <a:p>
            <a:pPr marL="0" marR="0" lvl="0" indent="0" algn="just" defTabSz="914400" rtl="0" eaLnBrk="1" fontAlgn="auto" latinLnBrk="0" hangingPunct="1">
              <a:lnSpc>
                <a:spcPts val="2300"/>
              </a:lnSpc>
              <a:spcBef>
                <a:spcPts val="45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Sull’applicabilità dei criterio della </a:t>
            </a:r>
            <a:r>
              <a:rPr kumimoji="0" lang="it-IT" sz="24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differenza dei netti patrimoniali </a:t>
            </a:r>
            <a:r>
              <a:rPr kumimoji="0" lang="it-IT"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anche per i giudizi in corso al momento dell’entrata in vigore del Codice della Crisi: </a:t>
            </a:r>
          </a:p>
          <a:p>
            <a:pPr marL="0" marR="0" lvl="0" indent="0" algn="just" defTabSz="914400" rtl="0" eaLnBrk="1" fontAlgn="auto" latinLnBrk="0" hangingPunct="1">
              <a:lnSpc>
                <a:spcPts val="2300"/>
              </a:lnSpc>
              <a:spcBef>
                <a:spcPts val="450"/>
              </a:spcBef>
              <a:spcAft>
                <a:spcPts val="0"/>
              </a:spcAft>
              <a:buClrTx/>
              <a:buSzTx/>
              <a:buFontTx/>
              <a:buNone/>
              <a:tabLst/>
              <a:defRPr/>
            </a:pPr>
            <a:r>
              <a:rPr kumimoji="0" lang="it-IT" sz="2400" b="1" i="0" u="none" strike="noStrike" kern="1200" cap="none" spc="0" normalizeH="0" baseline="0" noProof="0" dirty="0">
                <a:ln>
                  <a:noFill/>
                </a:ln>
                <a:solidFill>
                  <a:prstClr val="black"/>
                </a:solidFill>
                <a:effectLst/>
                <a:uLnTx/>
                <a:uFillTx/>
                <a:latin typeface="Calibri" panose="020F0502020204030204"/>
                <a:ea typeface="+mn-ea"/>
                <a:cs typeface="+mn-cs"/>
              </a:rPr>
              <a:t>Cass. </a:t>
            </a:r>
            <a:r>
              <a:rPr kumimoji="0" lang="it-IT" sz="2400" b="1" i="0" u="none" strike="noStrike" kern="1200" cap="none" spc="0" normalizeH="0" baseline="0" noProof="0" dirty="0" err="1">
                <a:ln>
                  <a:noFill/>
                </a:ln>
                <a:solidFill>
                  <a:prstClr val="black"/>
                </a:solidFill>
                <a:effectLst/>
                <a:uLnTx/>
                <a:uFillTx/>
                <a:latin typeface="Calibri" panose="020F0502020204030204"/>
                <a:ea typeface="+mn-ea"/>
                <a:cs typeface="+mn-cs"/>
              </a:rPr>
              <a:t>Civ</a:t>
            </a:r>
            <a:r>
              <a:rPr kumimoji="0" lang="it-IT" sz="2400" b="1" i="0" u="none" strike="noStrike" kern="1200" cap="none" spc="0" normalizeH="0" baseline="0" noProof="0" dirty="0">
                <a:ln>
                  <a:noFill/>
                </a:ln>
                <a:solidFill>
                  <a:prstClr val="black"/>
                </a:solidFill>
                <a:effectLst/>
                <a:uLnTx/>
                <a:uFillTx/>
                <a:latin typeface="Calibri" panose="020F0502020204030204"/>
                <a:ea typeface="+mn-ea"/>
                <a:cs typeface="+mn-cs"/>
              </a:rPr>
              <a:t>., Sez. 1, </a:t>
            </a:r>
            <a:r>
              <a:rPr kumimoji="0" lang="it-IT" sz="2400" b="1" i="0" u="none" strike="noStrike" kern="1200" cap="none" spc="0" normalizeH="0" baseline="0" noProof="0" dirty="0">
                <a:ln>
                  <a:noFill/>
                </a:ln>
                <a:solidFill>
                  <a:prstClr val="black"/>
                </a:solidFill>
                <a:effectLst/>
                <a:uLnTx/>
                <a:uFillTx/>
                <a:latin typeface="Calibri" panose="020F0502020204030204"/>
                <a:ea typeface="Arial" panose="020B0604020202020204" pitchFamily="34" charset="0"/>
                <a:cs typeface="+mn-cs"/>
              </a:rPr>
              <a:t>25/03/2024, n. 8069: </a:t>
            </a:r>
            <a:r>
              <a:rPr kumimoji="0" lang="it-IT" sz="2400" b="0" i="0" u="none" strike="noStrike" kern="1200" cap="none" spc="0" normalizeH="0" baseline="0" noProof="0" dirty="0">
                <a:ln>
                  <a:noFill/>
                </a:ln>
                <a:solidFill>
                  <a:prstClr val="black"/>
                </a:solidFill>
                <a:effectLst/>
                <a:uLnTx/>
                <a:uFillTx/>
                <a:latin typeface="Calibri" panose="020F0502020204030204"/>
                <a:ea typeface="Arial" panose="020B0604020202020204" pitchFamily="34" charset="0"/>
                <a:cs typeface="+mn-cs"/>
              </a:rPr>
              <a:t>«</a:t>
            </a:r>
            <a:r>
              <a:rPr kumimoji="0" lang="it-IT" sz="2400" b="0" i="1" u="none" strike="noStrike" kern="1200" cap="none" spc="0" normalizeH="0" baseline="0" noProof="0" dirty="0">
                <a:ln>
                  <a:noFill/>
                </a:ln>
                <a:solidFill>
                  <a:prstClr val="black"/>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In tema di </a:t>
            </a:r>
            <a:r>
              <a:rPr kumimoji="0" lang="it-IT"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responsabilità</a:t>
            </a:r>
            <a:r>
              <a:rPr kumimoji="0" lang="it-IT" sz="2400" b="0" i="1" u="none" strike="noStrike" kern="1200" cap="none" spc="0" normalizeH="0" baseline="0" noProof="0" dirty="0">
                <a:ln>
                  <a:noFill/>
                </a:ln>
                <a:solidFill>
                  <a:prstClr val="black"/>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 degli amministratori di società di capitali per il compimento di atti gestori non conservativi dopo il verificarsi di una causa di scioglimento, i </a:t>
            </a:r>
            <a:r>
              <a:rPr kumimoji="0" lang="it-IT" sz="2400" b="0" i="1"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criteri di liquidazione del danno previsti dall'</a:t>
            </a:r>
            <a:r>
              <a:rPr kumimoji="0" lang="it-IT" sz="2400" b="0" i="1"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art. 2486, comma 3, c.c.</a:t>
            </a:r>
            <a:r>
              <a:rPr kumimoji="0" lang="it-IT" sz="2400" b="0" i="1" u="none" strike="noStrike" kern="1200" cap="none" spc="0" normalizeH="0" baseline="0" noProof="0" dirty="0">
                <a:ln>
                  <a:noFill/>
                </a:ln>
                <a:solidFill>
                  <a:prstClr val="black"/>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 come modificato dall'</a:t>
            </a:r>
            <a:r>
              <a:rPr kumimoji="0" lang="it-IT" sz="24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art. 378, comma 2, del d.lgs. n. 14 del 2019</a:t>
            </a:r>
            <a:r>
              <a:rPr kumimoji="0" lang="it-IT" sz="2400" b="0" i="1" u="none" strike="noStrike" kern="1200" cap="none" spc="0" normalizeH="0" baseline="0" noProof="0" dirty="0">
                <a:ln>
                  <a:noFill/>
                </a:ln>
                <a:solidFill>
                  <a:prstClr val="black"/>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 costituiti dalla differenza dei netti patrimoniali e dal deficit patrimoniale, attengono ad una </a:t>
            </a:r>
            <a:r>
              <a:rPr kumimoji="0" lang="it-IT" sz="2400" b="0" i="1"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valutazione equitativa del danno ai sensi dell'</a:t>
            </a:r>
            <a:r>
              <a:rPr kumimoji="0" lang="it-IT" sz="2400" b="0" i="1"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art. 1226 c.c.</a:t>
            </a:r>
            <a:r>
              <a:rPr kumimoji="0" lang="it-IT" sz="2400" b="0" i="1" u="none" strike="noStrike" kern="1200" cap="none" spc="0" normalizeH="0" baseline="0" noProof="0" dirty="0">
                <a:ln>
                  <a:noFill/>
                </a:ln>
                <a:solidFill>
                  <a:prstClr val="black"/>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 </a:t>
            </a:r>
            <a:r>
              <a:rPr kumimoji="0" lang="it-IT" sz="2400" b="0" i="1" u="none" strike="noStrike" kern="1200" cap="none" spc="0" normalizeH="0" baseline="0" noProof="0" dirty="0">
                <a:ln>
                  <a:noFill/>
                </a:ln>
                <a:solidFill>
                  <a:prstClr val="black"/>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e sono applicabili - a meno che in causa non siano dedotti e individuati elementi di fatto legittimanti l'uso di un diverso criterio liquidatorio più aderente alla realtà del caso concreto - anche ai giudizi in corso al momento della entrata in vigore della citata norma</a:t>
            </a:r>
            <a:r>
              <a:rPr kumimoji="0" lang="it-IT" sz="2400" b="0" i="0" u="none" strike="noStrike" kern="1200" cap="none" spc="0" normalizeH="0" baseline="0" noProof="0" dirty="0">
                <a:ln>
                  <a:noFill/>
                </a:ln>
                <a:solidFill>
                  <a:prstClr val="black"/>
                </a:solidFill>
                <a:effectLst/>
                <a:highlight>
                  <a:srgbClr val="FFFFFF"/>
                </a:highlight>
                <a:uLnTx/>
                <a:uFillTx/>
                <a:latin typeface="Calibri" panose="020F0502020204030204" pitchFamily="34" charset="0"/>
                <a:ea typeface="Calibri" panose="020F0502020204030204" pitchFamily="34" charset="0"/>
                <a:cs typeface="Calibri" panose="020F0502020204030204" pitchFamily="34" charset="0"/>
              </a:rPr>
              <a:t>».</a:t>
            </a:r>
            <a:endParaRPr kumimoji="0" lang="it-IT"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ts val="1650"/>
              </a:lnSpc>
              <a:spcBef>
                <a:spcPts val="450"/>
              </a:spcBef>
              <a:spcAft>
                <a:spcPts val="0"/>
              </a:spcAft>
              <a:buClrTx/>
              <a:buSzTx/>
              <a:buFontTx/>
              <a:buNone/>
              <a:tabLst/>
              <a:defRPr/>
            </a:pPr>
            <a:endParaRPr kumimoji="0" lang="it-IT" sz="18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78024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510" y="299611"/>
            <a:ext cx="6188284" cy="720000"/>
          </a:xfrm>
        </p:spPr>
        <p:txBody>
          <a:bodyPr>
            <a:normAutofit/>
          </a:bodyPr>
          <a:lstStyle/>
          <a:p>
            <a:r>
              <a:rPr lang="it-IT" sz="3600" b="1" cap="small" dirty="0">
                <a:solidFill>
                  <a:schemeClr val="accent1"/>
                </a:solidFill>
              </a:rPr>
              <a:t>Riflessioni sulla polizza</a:t>
            </a:r>
            <a:endParaRPr lang="it-IT" sz="3600" b="1" cap="small" dirty="0"/>
          </a:p>
        </p:txBody>
      </p:sp>
      <p:sp>
        <p:nvSpPr>
          <p:cNvPr id="5" name="Rectangle 4"/>
          <p:cNvSpPr/>
          <p:nvPr/>
        </p:nvSpPr>
        <p:spPr>
          <a:xfrm>
            <a:off x="162963" y="1094255"/>
            <a:ext cx="11867910" cy="55092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rPr>
              <a:t>Rischio di frequenza e ammontare dei risarcimenti richiesti:</a:t>
            </a:r>
          </a:p>
          <a:p>
            <a:pPr marL="342900" marR="0" lvl="0" indent="-342900" algn="l" defTabSz="914400" rtl="0" eaLnBrk="1" fontAlgn="auto" latinLnBrk="0" hangingPunct="1">
              <a:lnSpc>
                <a:spcPct val="100000"/>
              </a:lnSpc>
              <a:spcBef>
                <a:spcPts val="0"/>
              </a:spcBef>
              <a:spcAft>
                <a:spcPts val="600"/>
              </a:spcAft>
              <a:buClrTx/>
              <a:buSzTx/>
              <a:buFont typeface="Arial" pitchFamily="34" charset="0"/>
              <a:buChar char="•"/>
              <a:tabLst/>
              <a:defRPr/>
            </a:pPr>
            <a:r>
              <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rPr>
              <a:t>Azioni da parte dei soci e della Società;</a:t>
            </a:r>
          </a:p>
          <a:p>
            <a:pPr marL="342900" marR="0" lvl="0" indent="-342900" algn="l" defTabSz="914400" rtl="0" eaLnBrk="1" fontAlgn="auto" latinLnBrk="0" hangingPunct="1">
              <a:lnSpc>
                <a:spcPct val="100000"/>
              </a:lnSpc>
              <a:spcBef>
                <a:spcPts val="0"/>
              </a:spcBef>
              <a:spcAft>
                <a:spcPts val="600"/>
              </a:spcAft>
              <a:buClrTx/>
              <a:buSzTx/>
              <a:buFont typeface="Arial" pitchFamily="34" charset="0"/>
              <a:buChar char="•"/>
              <a:tabLst/>
              <a:defRPr/>
            </a:pPr>
            <a:r>
              <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rPr>
              <a:t>Azioni da parte dei creditori e dei liquidatori (o curatori) contro amministratori e sindaci;</a:t>
            </a:r>
          </a:p>
          <a:p>
            <a:pPr marL="342900" marR="0" lvl="0" indent="-342900" algn="l" defTabSz="914400" rtl="0" eaLnBrk="1" fontAlgn="auto" latinLnBrk="0" hangingPunct="1">
              <a:lnSpc>
                <a:spcPct val="100000"/>
              </a:lnSpc>
              <a:spcBef>
                <a:spcPts val="0"/>
              </a:spcBef>
              <a:spcAft>
                <a:spcPts val="600"/>
              </a:spcAft>
              <a:buClrTx/>
              <a:buSzTx/>
              <a:buFont typeface="Arial" pitchFamily="34" charset="0"/>
              <a:buChar char="•"/>
              <a:tabLst/>
              <a:defRPr/>
            </a:pPr>
            <a:r>
              <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it-IT" sz="2600" b="0" i="1" u="none" strike="noStrike" kern="1200" cap="none" spc="0" normalizeH="0" baseline="0" noProof="0" dirty="0">
                <a:ln>
                  <a:noFill/>
                </a:ln>
                <a:solidFill>
                  <a:prstClr val="black"/>
                </a:solidFill>
                <a:effectLst/>
                <a:uLnTx/>
                <a:uFillTx/>
                <a:latin typeface="Calibri" panose="020F0502020204030204"/>
                <a:ea typeface="+mn-ea"/>
                <a:cs typeface="+mn-cs"/>
              </a:rPr>
              <a:t>Azioni</a:t>
            </a:r>
            <a:r>
              <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rPr>
              <a:t>» da parte dello Stato. Quest’ultimo è molto «attivo» e capita quindi che le garanzie attivate siano:</a:t>
            </a:r>
          </a:p>
          <a:p>
            <a:pPr marL="0" marR="0" lvl="0" indent="360363" algn="l" defTabSz="914400" rtl="0" eaLnBrk="1" fontAlgn="auto" latinLnBrk="0" hangingPunct="1">
              <a:lnSpc>
                <a:spcPct val="100000"/>
              </a:lnSpc>
              <a:spcBef>
                <a:spcPts val="0"/>
              </a:spcBef>
              <a:spcAft>
                <a:spcPts val="600"/>
              </a:spcAft>
              <a:buClrTx/>
              <a:buSzTx/>
              <a:buFontTx/>
              <a:buNone/>
              <a:tabLst/>
              <a:defRPr/>
            </a:pPr>
            <a:r>
              <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rPr>
              <a:t>a) Costi di difesa a seguito di violazione di norme tributarie;</a:t>
            </a:r>
          </a:p>
          <a:p>
            <a:pPr marL="0" marR="0" lvl="0" indent="360363" algn="l" defTabSz="914400" rtl="0" eaLnBrk="1" fontAlgn="auto" latinLnBrk="0" hangingPunct="1">
              <a:lnSpc>
                <a:spcPct val="100000"/>
              </a:lnSpc>
              <a:spcBef>
                <a:spcPts val="0"/>
              </a:spcBef>
              <a:spcAft>
                <a:spcPts val="600"/>
              </a:spcAft>
              <a:buClrTx/>
              <a:buSzTx/>
              <a:buFontTx/>
              <a:buNone/>
              <a:tabLst/>
              <a:defRPr/>
            </a:pPr>
            <a:r>
              <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rPr>
              <a:t>b) Costi di difesa per violazione delle norme sulla sicurezza sui luoghi di lavoro;</a:t>
            </a:r>
          </a:p>
          <a:p>
            <a:pPr marL="342900" marR="0" lvl="0" indent="-342900" algn="l" defTabSz="914400" rtl="0" eaLnBrk="1" fontAlgn="auto" latinLnBrk="0" hangingPunct="1">
              <a:lnSpc>
                <a:spcPct val="100000"/>
              </a:lnSpc>
              <a:spcBef>
                <a:spcPts val="0"/>
              </a:spcBef>
              <a:spcAft>
                <a:spcPts val="600"/>
              </a:spcAft>
              <a:buClrTx/>
              <a:buSzTx/>
              <a:buFont typeface="Arial" pitchFamily="34" charset="0"/>
              <a:buChar char="•"/>
              <a:tabLst/>
              <a:defRPr/>
            </a:pPr>
            <a:r>
              <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rPr>
              <a:t>Richieste di risarcimento da parte di lavoratori;</a:t>
            </a:r>
          </a:p>
          <a:p>
            <a:pPr marL="342900" marR="0" lvl="0" indent="-342900" algn="l" defTabSz="914400" rtl="0" eaLnBrk="1" fontAlgn="auto" latinLnBrk="0" hangingPunct="1">
              <a:lnSpc>
                <a:spcPct val="100000"/>
              </a:lnSpc>
              <a:spcBef>
                <a:spcPts val="0"/>
              </a:spcBef>
              <a:spcAft>
                <a:spcPts val="600"/>
              </a:spcAft>
              <a:buClrTx/>
              <a:buSzTx/>
              <a:buFont typeface="Arial" pitchFamily="34" charset="0"/>
              <a:buChar char="•"/>
              <a:tabLst/>
              <a:defRPr/>
            </a:pPr>
            <a:r>
              <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rPr>
              <a:t>Costi di difesa: nuovi parametri forensi: Decreto 10 marzo 2014 n. 55 (aggiornato al D.M. n. 147 del 13/08/2022).… incremento apprezzabile delle tariffe legali;</a:t>
            </a:r>
          </a:p>
          <a:p>
            <a:pPr marL="342900" marR="0" lvl="0" indent="-342900" algn="l" defTabSz="914400" rtl="0" eaLnBrk="1" fontAlgn="auto" latinLnBrk="0" hangingPunct="1">
              <a:lnSpc>
                <a:spcPct val="100000"/>
              </a:lnSpc>
              <a:spcBef>
                <a:spcPts val="0"/>
              </a:spcBef>
              <a:spcAft>
                <a:spcPts val="600"/>
              </a:spcAft>
              <a:buClrTx/>
              <a:buSzTx/>
              <a:buFont typeface="Arial" pitchFamily="34" charset="0"/>
              <a:buChar char="•"/>
              <a:tabLst/>
              <a:defRPr/>
            </a:pPr>
            <a:r>
              <a:rPr kumimoji="0" lang="it-IT" sz="2600" b="0" i="0" u="none" strike="noStrike" kern="1200" cap="none" spc="0" normalizeH="0" baseline="0" noProof="0" dirty="0">
                <a:ln>
                  <a:noFill/>
                </a:ln>
                <a:solidFill>
                  <a:prstClr val="black"/>
                </a:solidFill>
                <a:effectLst/>
                <a:uLnTx/>
                <a:uFillTx/>
                <a:latin typeface="Calibri" panose="020F0502020204030204"/>
                <a:ea typeface="+mn-ea"/>
                <a:cs typeface="+mn-cs"/>
              </a:rPr>
              <a:t>Diverse tipologie di danno potenzialmente risarcibile (es. privacy, cyber, ESG).</a:t>
            </a:r>
          </a:p>
        </p:txBody>
      </p:sp>
      <p:pic>
        <p:nvPicPr>
          <p:cNvPr id="4" name="Immagine 3">
            <a:extLst>
              <a:ext uri="{FF2B5EF4-FFF2-40B4-BE49-F238E27FC236}">
                <a16:creationId xmlns:a16="http://schemas.microsoft.com/office/drawing/2014/main" id="{B253878E-5661-4475-935D-15C3DE2E1B7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0127226" y="43377"/>
            <a:ext cx="2015612" cy="259197"/>
          </a:xfrm>
          <a:prstGeom prst="rect">
            <a:avLst/>
          </a:prstGeom>
        </p:spPr>
      </p:pic>
    </p:spTree>
    <p:extLst>
      <p:ext uri="{BB962C8B-B14F-4D97-AF65-F5344CB8AC3E}">
        <p14:creationId xmlns:p14="http://schemas.microsoft.com/office/powerpoint/2010/main" val="8313041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contenuto 2">
            <a:extLst>
              <a:ext uri="{FF2B5EF4-FFF2-40B4-BE49-F238E27FC236}">
                <a16:creationId xmlns:a16="http://schemas.microsoft.com/office/drawing/2014/main" id="{4C13F590-E676-44F5-8431-0378229327EE}"/>
              </a:ext>
            </a:extLst>
          </p:cNvPr>
          <p:cNvSpPr>
            <a:spLocks noGrp="1"/>
          </p:cNvSpPr>
          <p:nvPr>
            <p:ph idx="1"/>
          </p:nvPr>
        </p:nvSpPr>
        <p:spPr>
          <a:xfrm>
            <a:off x="525684" y="2743199"/>
            <a:ext cx="10515600" cy="3503211"/>
          </a:xfrm>
          <a:prstGeom prst="rect">
            <a:avLst/>
          </a:prstGeom>
        </p:spPr>
        <p:txBody>
          <a:bodyPr>
            <a:noAutofit/>
          </a:bodyPr>
          <a:lstStyle>
            <a:lvl1pPr marL="342900" indent="-342900" algn="l" defTabSz="457200" rtl="0" eaLnBrk="0" fontAlgn="base" hangingPunct="0">
              <a:spcBef>
                <a:spcPct val="20000"/>
              </a:spcBef>
              <a:spcAft>
                <a:spcPct val="0"/>
              </a:spcAft>
              <a:buClr>
                <a:schemeClr val="accent3">
                  <a:lumMod val="75000"/>
                </a:schemeClr>
              </a:buClr>
              <a:buFont typeface="Arial" panose="020B0604020202020204" pitchFamily="34" charset="0"/>
              <a:buChar char="•"/>
              <a:defRPr sz="3200" kern="1200" baseline="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Font typeface="Arial" panose="020B0604020202020204" pitchFamily="34" charset="0"/>
              <a:buNone/>
              <a:defRPr/>
            </a:pPr>
            <a:endParaRPr lang="it-IT" sz="1800" b="1" i="1" cap="small" dirty="0">
              <a:solidFill>
                <a:srgbClr val="C00000"/>
              </a:solidFill>
            </a:endParaRPr>
          </a:p>
          <a:p>
            <a:pPr marL="0" indent="0">
              <a:spcBef>
                <a:spcPts val="0"/>
              </a:spcBef>
              <a:buFont typeface="Arial" panose="020B0604020202020204" pitchFamily="34" charset="0"/>
              <a:buNone/>
              <a:defRPr/>
            </a:pPr>
            <a:r>
              <a:rPr lang="it-IT" sz="1900" b="1" i="1" cap="small" dirty="0">
                <a:solidFill>
                  <a:srgbClr val="C00000"/>
                </a:solidFill>
              </a:rPr>
              <a:t>Avv. Giorgio Grasso, PhD</a:t>
            </a:r>
          </a:p>
          <a:p>
            <a:pPr marL="0" indent="0">
              <a:spcBef>
                <a:spcPts val="0"/>
              </a:spcBef>
              <a:buFont typeface="Arial" panose="020B0604020202020204" pitchFamily="34" charset="0"/>
              <a:buNone/>
              <a:defRPr/>
            </a:pPr>
            <a:r>
              <a:rPr lang="it-IT" sz="1900" b="1" i="1" cap="small" dirty="0">
                <a:solidFill>
                  <a:srgbClr val="C00000"/>
                </a:solidFill>
              </a:rPr>
              <a:t>Senior Partner</a:t>
            </a:r>
          </a:p>
          <a:p>
            <a:pPr marL="0" indent="0">
              <a:spcBef>
                <a:spcPts val="0"/>
              </a:spcBef>
              <a:buNone/>
              <a:defRPr/>
            </a:pPr>
            <a:r>
              <a:rPr lang="it-IT" sz="1900" b="1" i="1" dirty="0">
                <a:solidFill>
                  <a:srgbClr val="C00000"/>
                </a:solidFill>
              </a:rPr>
              <a:t> </a:t>
            </a:r>
          </a:p>
          <a:p>
            <a:pPr marL="0" indent="0">
              <a:spcBef>
                <a:spcPts val="0"/>
              </a:spcBef>
              <a:buNone/>
              <a:defRPr/>
            </a:pPr>
            <a:r>
              <a:rPr lang="it-IT" sz="1900" b="1" i="1" dirty="0">
                <a:solidFill>
                  <a:srgbClr val="C00000"/>
                </a:solidFill>
              </a:rPr>
              <a:t>VIA G. G. BELLI 86</a:t>
            </a:r>
          </a:p>
          <a:p>
            <a:pPr marL="0" indent="0">
              <a:spcBef>
                <a:spcPts val="0"/>
              </a:spcBef>
              <a:buNone/>
              <a:defRPr/>
            </a:pPr>
            <a:r>
              <a:rPr lang="it-IT" sz="1900" b="1" i="1" dirty="0">
                <a:solidFill>
                  <a:srgbClr val="C00000"/>
                </a:solidFill>
              </a:rPr>
              <a:t>00193 ROMA</a:t>
            </a:r>
          </a:p>
          <a:p>
            <a:pPr marL="0" indent="0">
              <a:spcBef>
                <a:spcPts val="0"/>
              </a:spcBef>
              <a:buNone/>
              <a:defRPr/>
            </a:pPr>
            <a:endParaRPr lang="it-IT" sz="1900" b="1" i="1" dirty="0">
              <a:solidFill>
                <a:srgbClr val="C00000"/>
              </a:solidFill>
            </a:endParaRPr>
          </a:p>
          <a:p>
            <a:pPr marL="0" indent="0">
              <a:spcBef>
                <a:spcPts val="0"/>
              </a:spcBef>
              <a:buNone/>
              <a:defRPr/>
            </a:pPr>
            <a:r>
              <a:rPr lang="it-IT" sz="1900" b="1" i="1" dirty="0">
                <a:solidFill>
                  <a:srgbClr val="C00000"/>
                </a:solidFill>
              </a:rPr>
              <a:t>‎M. +39 328 4226114</a:t>
            </a:r>
          </a:p>
          <a:p>
            <a:pPr marL="0" indent="0">
              <a:spcBef>
                <a:spcPts val="0"/>
              </a:spcBef>
              <a:buFont typeface="Arial" panose="020B0604020202020204" pitchFamily="34" charset="0"/>
              <a:buNone/>
              <a:defRPr/>
            </a:pPr>
            <a:r>
              <a:rPr lang="it-IT" sz="1900" b="1" i="1" dirty="0">
                <a:solidFill>
                  <a:srgbClr val="C00000"/>
                </a:solidFill>
              </a:rPr>
              <a:t>E. g.grasso@btglegal.it</a:t>
            </a:r>
          </a:p>
          <a:p>
            <a:pPr marL="0" indent="0">
              <a:spcBef>
                <a:spcPts val="0"/>
              </a:spcBef>
              <a:buFont typeface="Arial" panose="020B0604020202020204" pitchFamily="34" charset="0"/>
              <a:buNone/>
              <a:defRPr/>
            </a:pPr>
            <a:endParaRPr lang="it-IT" sz="1800" b="1" i="1" dirty="0">
              <a:solidFill>
                <a:srgbClr val="C00000"/>
              </a:solidFill>
            </a:endParaRPr>
          </a:p>
          <a:p>
            <a:pPr marL="0" indent="0" algn="ctr">
              <a:spcBef>
                <a:spcPts val="0"/>
              </a:spcBef>
              <a:buFont typeface="Arial" panose="020B0604020202020204" pitchFamily="34" charset="0"/>
              <a:buNone/>
              <a:defRPr/>
            </a:pPr>
            <a:endParaRPr lang="it-IT" sz="1800" b="1" i="1" dirty="0">
              <a:solidFill>
                <a:srgbClr val="C00000"/>
              </a:solidFill>
            </a:endParaRPr>
          </a:p>
          <a:p>
            <a:pPr marL="0" indent="0" algn="ctr">
              <a:spcBef>
                <a:spcPts val="0"/>
              </a:spcBef>
              <a:buFont typeface="Arial" panose="020B0604020202020204" pitchFamily="34" charset="0"/>
              <a:buNone/>
              <a:defRPr/>
            </a:pPr>
            <a:r>
              <a:rPr lang="it-IT" sz="1800" b="1" i="1" dirty="0">
                <a:solidFill>
                  <a:srgbClr val="C00000"/>
                </a:solidFill>
              </a:rPr>
              <a:t>Milano - Roma - Napoli - Livorno - Genova - Ravenna - Londra</a:t>
            </a:r>
          </a:p>
          <a:p>
            <a:pPr marL="0" indent="0" algn="ctr">
              <a:spcBef>
                <a:spcPts val="0"/>
              </a:spcBef>
              <a:buFont typeface="Arial" panose="020B0604020202020204" pitchFamily="34" charset="0"/>
              <a:buNone/>
              <a:defRPr/>
            </a:pPr>
            <a:r>
              <a:rPr lang="it-IT" sz="1800" b="1" i="1" dirty="0">
                <a:solidFill>
                  <a:srgbClr val="C00000"/>
                </a:solidFill>
              </a:rPr>
              <a:t>www.btglegal.it</a:t>
            </a:r>
          </a:p>
          <a:p>
            <a:pPr marL="0" indent="0" algn="ctr">
              <a:spcBef>
                <a:spcPts val="0"/>
              </a:spcBef>
              <a:buFont typeface="Arial" panose="020B0604020202020204" pitchFamily="34" charset="0"/>
              <a:buNone/>
              <a:defRPr/>
            </a:pPr>
            <a:r>
              <a:rPr lang="it-IT" sz="1800" b="1" i="1" dirty="0">
                <a:solidFill>
                  <a:srgbClr val="C00000"/>
                </a:solidFill>
              </a:rPr>
              <a:t>www.globalinsurancelaw.com</a:t>
            </a:r>
          </a:p>
        </p:txBody>
      </p:sp>
      <p:pic>
        <p:nvPicPr>
          <p:cNvPr id="5" name="Segnaposto contenuto 3">
            <a:extLst>
              <a:ext uri="{FF2B5EF4-FFF2-40B4-BE49-F238E27FC236}">
                <a16:creationId xmlns:a16="http://schemas.microsoft.com/office/drawing/2014/main" id="{85BB1FF9-4D6A-483B-8FA4-7C5ABDFD06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78365" y="4092268"/>
            <a:ext cx="3950112" cy="1175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magine 6" descr="Immagine che contiene clipart&#10;&#10;Descrizione generata con affidabilità molto elevata">
            <a:extLst>
              <a:ext uri="{FF2B5EF4-FFF2-40B4-BE49-F238E27FC236}">
                <a16:creationId xmlns:a16="http://schemas.microsoft.com/office/drawing/2014/main" id="{17B3F5BE-A610-4D22-958E-363828C082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5904" y="2978521"/>
            <a:ext cx="3155035" cy="849199"/>
          </a:xfrm>
          <a:prstGeom prst="rect">
            <a:avLst/>
          </a:prstGeom>
        </p:spPr>
      </p:pic>
      <p:sp>
        <p:nvSpPr>
          <p:cNvPr id="6" name="Segnaposto contenuto 2">
            <a:extLst>
              <a:ext uri="{FF2B5EF4-FFF2-40B4-BE49-F238E27FC236}">
                <a16:creationId xmlns:a16="http://schemas.microsoft.com/office/drawing/2014/main" id="{3080E29E-0FED-4D4E-ABCA-AAD1B48FB2C3}"/>
              </a:ext>
            </a:extLst>
          </p:cNvPr>
          <p:cNvSpPr txBox="1">
            <a:spLocks/>
          </p:cNvSpPr>
          <p:nvPr/>
        </p:nvSpPr>
        <p:spPr>
          <a:xfrm>
            <a:off x="359302" y="353735"/>
            <a:ext cx="10515600" cy="3503211"/>
          </a:xfrm>
          <a:prstGeom prst="rect">
            <a:avLst/>
          </a:prstGeom>
        </p:spPr>
        <p:txBody>
          <a:bodyPr vert="horz" lIns="91440" tIns="45720" rIns="91440" bIns="45720" rtlCol="0">
            <a:noAutofit/>
          </a:bodyPr>
          <a:lstStyle>
            <a:lvl1pPr marL="342900" indent="-342900" algn="l" defTabSz="457200" rtl="0" eaLnBrk="0" fontAlgn="base" latinLnBrk="0" hangingPunct="0">
              <a:lnSpc>
                <a:spcPct val="90000"/>
              </a:lnSpc>
              <a:spcBef>
                <a:spcPct val="20000"/>
              </a:spcBef>
              <a:spcAft>
                <a:spcPct val="0"/>
              </a:spcAft>
              <a:buClr>
                <a:schemeClr val="accent3">
                  <a:lumMod val="75000"/>
                </a:schemeClr>
              </a:buClr>
              <a:buFont typeface="Arial" panose="020B0604020202020204" pitchFamily="34" charset="0"/>
              <a:buChar char="•"/>
              <a:defRPr sz="3200" kern="1200" baseline="0">
                <a:solidFill>
                  <a:schemeClr val="tx1"/>
                </a:solidFill>
                <a:latin typeface="+mn-lt"/>
                <a:ea typeface="MS PGothic" pitchFamily="34" charset="-128"/>
                <a:cs typeface="MS PGothic" charset="0"/>
              </a:defRPr>
            </a:lvl1pPr>
            <a:lvl2pPr marL="742950" indent="-285750" algn="l" defTabSz="457200" rtl="0" eaLnBrk="0" fontAlgn="base" latinLnBrk="0" hangingPunct="0">
              <a:lnSpc>
                <a:spcPct val="90000"/>
              </a:lnSpc>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latinLnBrk="0" hangingPunct="0">
              <a:lnSpc>
                <a:spcPct val="90000"/>
              </a:lnSpc>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latinLnBrk="0" hangingPunct="0">
              <a:lnSpc>
                <a:spcPct val="90000"/>
              </a:lnSpc>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latinLnBrk="0" hangingPunct="0">
              <a:lnSpc>
                <a:spcPct val="90000"/>
              </a:lnSpc>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lnSpc>
                <a:spcPct val="90000"/>
              </a:lnSpc>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lnSpc>
                <a:spcPct val="90000"/>
              </a:lnSpc>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lnSpc>
                <a:spcPct val="90000"/>
              </a:lnSpc>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lnSpc>
                <a:spcPct val="90000"/>
              </a:lnSpc>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0" fontAlgn="base" latinLnBrk="0" hangingPunct="0">
              <a:lnSpc>
                <a:spcPct val="90000"/>
              </a:lnSpc>
              <a:spcBef>
                <a:spcPts val="600"/>
              </a:spcBef>
              <a:spcAft>
                <a:spcPct val="0"/>
              </a:spcAft>
              <a:buClr>
                <a:srgbClr val="A5A5A5">
                  <a:lumMod val="75000"/>
                </a:srgbClr>
              </a:buClr>
              <a:buSzTx/>
              <a:buFont typeface="Arial" panose="020B0604020202020204" pitchFamily="34" charset="0"/>
              <a:buNone/>
              <a:tabLst/>
              <a:defRPr/>
            </a:pPr>
            <a:endParaRPr kumimoji="0" lang="it-IT" sz="1800" b="1" i="1" u="none" strike="noStrike" kern="1200" cap="small" spc="0" normalizeH="0" baseline="0" noProof="0" dirty="0">
              <a:ln>
                <a:noFill/>
              </a:ln>
              <a:solidFill>
                <a:srgbClr val="C00000"/>
              </a:solidFill>
              <a:effectLst/>
              <a:uLnTx/>
              <a:uFillTx/>
              <a:latin typeface="Calibri" panose="020F0502020204030204"/>
              <a:ea typeface="MS PGothic" pitchFamily="34" charset="-128"/>
            </a:endParaRPr>
          </a:p>
          <a:p>
            <a:pPr marL="0" marR="0" lvl="0" indent="0" algn="l" defTabSz="457200" rtl="0" eaLnBrk="0" fontAlgn="base" latinLnBrk="0" hangingPunct="0">
              <a:lnSpc>
                <a:spcPct val="90000"/>
              </a:lnSpc>
              <a:spcBef>
                <a:spcPts val="0"/>
              </a:spcBef>
              <a:spcAft>
                <a:spcPct val="0"/>
              </a:spcAft>
              <a:buClr>
                <a:srgbClr val="A5A5A5">
                  <a:lumMod val="75000"/>
                </a:srgbClr>
              </a:buClr>
              <a:buSzTx/>
              <a:buFont typeface="Arial" panose="020B0604020202020204" pitchFamily="34" charset="0"/>
              <a:buNone/>
              <a:tabLst/>
              <a:defRPr/>
            </a:pPr>
            <a:r>
              <a:rPr kumimoji="0" lang="it-IT" sz="4800" b="1" i="1" u="none" strike="noStrike" kern="1200" cap="small" spc="0" normalizeH="0" baseline="0" noProof="0" dirty="0">
                <a:ln>
                  <a:noFill/>
                </a:ln>
                <a:solidFill>
                  <a:srgbClr val="C00000"/>
                </a:solidFill>
                <a:effectLst/>
                <a:uLnTx/>
                <a:uFillTx/>
                <a:latin typeface="Calibri" panose="020F0502020204030204"/>
                <a:ea typeface="MS PGothic" pitchFamily="34" charset="-128"/>
              </a:rPr>
              <a:t>Grazie per l’attenzione!</a:t>
            </a:r>
            <a:endParaRPr kumimoji="0" lang="it-IT" sz="4800" b="1" i="1" u="none" strike="noStrike" kern="1200" cap="none" spc="0" normalizeH="0" baseline="0" noProof="0" dirty="0">
              <a:ln>
                <a:noFill/>
              </a:ln>
              <a:solidFill>
                <a:srgbClr val="C00000"/>
              </a:solidFill>
              <a:effectLst/>
              <a:uLnTx/>
              <a:uFillTx/>
              <a:latin typeface="Calibri" panose="020F0502020204030204"/>
              <a:ea typeface="MS PGothic" pitchFamily="34" charset="-128"/>
            </a:endParaRPr>
          </a:p>
        </p:txBody>
      </p:sp>
    </p:spTree>
    <p:extLst>
      <p:ext uri="{BB962C8B-B14F-4D97-AF65-F5344CB8AC3E}">
        <p14:creationId xmlns:p14="http://schemas.microsoft.com/office/powerpoint/2010/main" val="13908836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2ABD7-BC7F-0ACE-D440-931BD461A7AA}"/>
            </a:ext>
          </a:extLst>
        </p:cNvPr>
        <p:cNvGrpSpPr/>
        <p:nvPr/>
      </p:nvGrpSpPr>
      <p:grpSpPr>
        <a:xfrm>
          <a:off x="0" y="0"/>
          <a:ext cx="0" cy="0"/>
          <a:chOff x="0" y="0"/>
          <a:chExt cx="0" cy="0"/>
        </a:xfrm>
      </p:grpSpPr>
      <p:pic>
        <p:nvPicPr>
          <p:cNvPr id="47" name="Segnaposto immagine 46" descr="Persone che discutono">
            <a:extLst>
              <a:ext uri="{FF2B5EF4-FFF2-40B4-BE49-F238E27FC236}">
                <a16:creationId xmlns:a16="http://schemas.microsoft.com/office/drawing/2014/main" id="{6BCD819C-93B1-1855-9C8F-2B0E53A4BB73}"/>
              </a:ext>
            </a:extLst>
          </p:cNvPr>
          <p:cNvPicPr>
            <a:picLocks noGrp="1" noChangeAspect="1"/>
          </p:cNvPicPr>
          <p:nvPr>
            <p:ph type="pic" sz="quarter" idx="22"/>
          </p:nvPr>
        </p:nvPicPr>
        <p:blipFill>
          <a:blip r:embed="rId3">
            <a:extLst>
              <a:ext uri="{28A0092B-C50C-407E-A947-70E740481C1C}">
                <a14:useLocalDpi xmlns:a14="http://schemas.microsoft.com/office/drawing/2010/main" val="0"/>
              </a:ext>
            </a:extLst>
          </a:blip>
          <a:stretch>
            <a:fillRect/>
          </a:stretch>
        </p:blipFill>
        <p:spPr>
          <a:xfrm>
            <a:off x="0" y="1350"/>
            <a:ext cx="12189599" cy="6856649"/>
          </a:xfrm>
        </p:spPr>
      </p:pic>
      <p:sp>
        <p:nvSpPr>
          <p:cNvPr id="35" name="oggetto 3" descr="Rettangolo blu">
            <a:extLst>
              <a:ext uri="{FF2B5EF4-FFF2-40B4-BE49-F238E27FC236}">
                <a16:creationId xmlns:a16="http://schemas.microsoft.com/office/drawing/2014/main" id="{FBD01F7A-D91C-BDF2-5A3A-853204FDE12F}"/>
              </a:ext>
            </a:extLst>
          </p:cNvPr>
          <p:cNvSpPr/>
          <p:nvPr/>
        </p:nvSpPr>
        <p:spPr>
          <a:xfrm>
            <a:off x="3600" y="0"/>
            <a:ext cx="12188400"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alpha val="69999"/>
            </a:schemeClr>
          </a:solidFill>
        </p:spPr>
        <p:txBody>
          <a:bodyPr wrap="square" lIns="0" tIns="0" rIns="0" bIns="0" rtlCol="0"/>
          <a:lstStyle/>
          <a:p>
            <a:pPr rtl="0"/>
            <a:endParaRPr lang="it-IT" dirty="0"/>
          </a:p>
        </p:txBody>
      </p:sp>
      <p:sp>
        <p:nvSpPr>
          <p:cNvPr id="48" name="Ovale 47" descr="Ovale beige">
            <a:extLst>
              <a:ext uri="{FF2B5EF4-FFF2-40B4-BE49-F238E27FC236}">
                <a16:creationId xmlns:a16="http://schemas.microsoft.com/office/drawing/2014/main" id="{C09376DD-45C5-1FB9-7B3B-99CD3B65CE28}"/>
              </a:ext>
            </a:extLst>
          </p:cNvPr>
          <p:cNvSpPr/>
          <p:nvPr/>
        </p:nvSpPr>
        <p:spPr>
          <a:xfrm>
            <a:off x="11562237" y="6227432"/>
            <a:ext cx="266400" cy="26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26" name="Rettangolo 25" descr="Rettangolo blu">
            <a:extLst>
              <a:ext uri="{FF2B5EF4-FFF2-40B4-BE49-F238E27FC236}">
                <a16:creationId xmlns:a16="http://schemas.microsoft.com/office/drawing/2014/main" id="{D74C47A2-CF20-9DC9-AED0-036CFA42BB10}"/>
              </a:ext>
            </a:extLst>
          </p:cNvPr>
          <p:cNvSpPr/>
          <p:nvPr/>
        </p:nvSpPr>
        <p:spPr>
          <a:xfrm>
            <a:off x="0" y="2770632"/>
            <a:ext cx="12192000" cy="13167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3" name="Segnaposto numero diapositiva 2">
            <a:extLst>
              <a:ext uri="{FF2B5EF4-FFF2-40B4-BE49-F238E27FC236}">
                <a16:creationId xmlns:a16="http://schemas.microsoft.com/office/drawing/2014/main" id="{E1DB9687-F3A3-27ED-CB2F-6243F539BF2B}"/>
              </a:ext>
            </a:extLst>
          </p:cNvPr>
          <p:cNvSpPr>
            <a:spLocks noGrp="1"/>
          </p:cNvSpPr>
          <p:nvPr>
            <p:ph type="sldNum" sz="quarter" idx="12"/>
          </p:nvPr>
        </p:nvSpPr>
        <p:spPr/>
        <p:txBody>
          <a:bodyPr rtlCol="0"/>
          <a:lstStyle/>
          <a:p>
            <a:pPr rtl="0"/>
            <a:fld id="{82EE24B5-652C-4DB5-B7C3-B5BBEC1280B1}" type="slidenum">
              <a:rPr lang="it-IT" sz="1000" smtClean="0"/>
              <a:t>57</a:t>
            </a:fld>
            <a:endParaRPr lang="it-IT" sz="1000" dirty="0"/>
          </a:p>
        </p:txBody>
      </p:sp>
      <p:sp>
        <p:nvSpPr>
          <p:cNvPr id="43" name="Segnaposto testo 42">
            <a:extLst>
              <a:ext uri="{FF2B5EF4-FFF2-40B4-BE49-F238E27FC236}">
                <a16:creationId xmlns:a16="http://schemas.microsoft.com/office/drawing/2014/main" id="{A8046624-3026-F070-3C85-7DDF2CDDE552}"/>
              </a:ext>
            </a:extLst>
          </p:cNvPr>
          <p:cNvSpPr>
            <a:spLocks noGrp="1"/>
          </p:cNvSpPr>
          <p:nvPr>
            <p:ph type="body" sz="quarter" idx="20"/>
          </p:nvPr>
        </p:nvSpPr>
        <p:spPr bwMode="white">
          <a:xfrm>
            <a:off x="1256673" y="5529658"/>
            <a:ext cx="2700338" cy="738187"/>
          </a:xfrm>
        </p:spPr>
        <p:txBody>
          <a:bodyPr rtlCol="0">
            <a:normAutofit/>
          </a:bodyPr>
          <a:lstStyle/>
          <a:p>
            <a:pPr rtl="0">
              <a:lnSpc>
                <a:spcPct val="100000"/>
              </a:lnSpc>
              <a:spcBef>
                <a:spcPts val="0"/>
              </a:spcBef>
            </a:pPr>
            <a:r>
              <a:rPr lang="it-IT" dirty="0"/>
              <a:t>Avv. Anna Francini</a:t>
            </a:r>
          </a:p>
          <a:p>
            <a:pPr rtl="0">
              <a:lnSpc>
                <a:spcPct val="100000"/>
              </a:lnSpc>
              <a:spcBef>
                <a:spcPts val="0"/>
              </a:spcBef>
            </a:pPr>
            <a:r>
              <a:rPr lang="it-IT" sz="1600" i="1" dirty="0">
                <a:solidFill>
                  <a:schemeClr val="bg2"/>
                </a:solidFill>
                <a:latin typeface="+mn-lt"/>
              </a:rPr>
              <a:t>BTG Legal</a:t>
            </a:r>
          </a:p>
        </p:txBody>
      </p:sp>
      <p:sp>
        <p:nvSpPr>
          <p:cNvPr id="29" name="Ovale 28" descr="Cerchio beige">
            <a:extLst>
              <a:ext uri="{FF2B5EF4-FFF2-40B4-BE49-F238E27FC236}">
                <a16:creationId xmlns:a16="http://schemas.microsoft.com/office/drawing/2014/main" id="{CDB123AE-09EC-F9BA-FA75-6A450316E25A}"/>
              </a:ext>
            </a:extLst>
          </p:cNvPr>
          <p:cNvSpPr/>
          <p:nvPr/>
        </p:nvSpPr>
        <p:spPr>
          <a:xfrm>
            <a:off x="622594" y="1445400"/>
            <a:ext cx="3968496" cy="3967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pic>
        <p:nvPicPr>
          <p:cNvPr id="57" name="Segnaposto immagine 56">
            <a:extLst>
              <a:ext uri="{FF2B5EF4-FFF2-40B4-BE49-F238E27FC236}">
                <a16:creationId xmlns:a16="http://schemas.microsoft.com/office/drawing/2014/main" id="{A5EC136C-C03D-199D-BC57-FD0D2286BC84}"/>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a:stretch/>
        </p:blipFill>
        <p:spPr>
          <a:xfrm>
            <a:off x="1098082" y="1920240"/>
            <a:ext cx="3017520" cy="3017520"/>
          </a:xfrm>
        </p:spPr>
      </p:pic>
      <p:sp>
        <p:nvSpPr>
          <p:cNvPr id="16" name="Segnaposto testo 42">
            <a:extLst>
              <a:ext uri="{FF2B5EF4-FFF2-40B4-BE49-F238E27FC236}">
                <a16:creationId xmlns:a16="http://schemas.microsoft.com/office/drawing/2014/main" id="{7B6826C6-6565-92CE-415D-6A3D3E13D905}"/>
              </a:ext>
            </a:extLst>
          </p:cNvPr>
          <p:cNvSpPr txBox="1">
            <a:spLocks/>
          </p:cNvSpPr>
          <p:nvPr/>
        </p:nvSpPr>
        <p:spPr bwMode="white">
          <a:xfrm>
            <a:off x="5731013" y="2980088"/>
            <a:ext cx="5831224" cy="73818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lumMod val="9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0"/>
              </a:spcBef>
            </a:pPr>
            <a:r>
              <a:rPr lang="it-IT" i="1" dirty="0"/>
              <a:t>Novità in merito agli impatti e rischi penalistici della responsabilità di amministratori e sindaci di società commerciali</a:t>
            </a:r>
          </a:p>
        </p:txBody>
      </p:sp>
    </p:spTree>
    <p:extLst>
      <p:ext uri="{BB962C8B-B14F-4D97-AF65-F5344CB8AC3E}">
        <p14:creationId xmlns:p14="http://schemas.microsoft.com/office/powerpoint/2010/main" val="1089661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62D51-80C9-504F-50D5-064BD86F8935}"/>
            </a:ext>
          </a:extLst>
        </p:cNvPr>
        <p:cNvGrpSpPr/>
        <p:nvPr/>
      </p:nvGrpSpPr>
      <p:grpSpPr>
        <a:xfrm>
          <a:off x="0" y="0"/>
          <a:ext cx="0" cy="0"/>
          <a:chOff x="0" y="0"/>
          <a:chExt cx="0" cy="0"/>
        </a:xfrm>
      </p:grpSpPr>
      <p:pic>
        <p:nvPicPr>
          <p:cNvPr id="47" name="Segnaposto immagine 46" descr="Persone che discutono">
            <a:extLst>
              <a:ext uri="{FF2B5EF4-FFF2-40B4-BE49-F238E27FC236}">
                <a16:creationId xmlns:a16="http://schemas.microsoft.com/office/drawing/2014/main" id="{A554B397-6AA2-9199-1EAA-C816CDD3DA78}"/>
              </a:ext>
            </a:extLst>
          </p:cNvPr>
          <p:cNvPicPr>
            <a:picLocks noGrp="1" noChangeAspect="1"/>
          </p:cNvPicPr>
          <p:nvPr>
            <p:ph type="pic" sz="quarter" idx="22"/>
          </p:nvPr>
        </p:nvPicPr>
        <p:blipFill>
          <a:blip r:embed="rId3">
            <a:extLst>
              <a:ext uri="{28A0092B-C50C-407E-A947-70E740481C1C}">
                <a14:useLocalDpi xmlns:a14="http://schemas.microsoft.com/office/drawing/2010/main" val="0"/>
              </a:ext>
            </a:extLst>
          </a:blip>
          <a:stretch>
            <a:fillRect/>
          </a:stretch>
        </p:blipFill>
        <p:spPr>
          <a:xfrm>
            <a:off x="0" y="1350"/>
            <a:ext cx="12189599" cy="6856649"/>
          </a:xfrm>
        </p:spPr>
      </p:pic>
      <p:sp>
        <p:nvSpPr>
          <p:cNvPr id="35" name="oggetto 3" descr="Rettangolo blu">
            <a:extLst>
              <a:ext uri="{FF2B5EF4-FFF2-40B4-BE49-F238E27FC236}">
                <a16:creationId xmlns:a16="http://schemas.microsoft.com/office/drawing/2014/main" id="{5282DCB6-6A11-AFA6-E0A6-6DC5D9A66E57}"/>
              </a:ext>
            </a:extLst>
          </p:cNvPr>
          <p:cNvSpPr/>
          <p:nvPr/>
        </p:nvSpPr>
        <p:spPr>
          <a:xfrm>
            <a:off x="3600" y="0"/>
            <a:ext cx="12188400"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alpha val="69999"/>
            </a:schemeClr>
          </a:solidFill>
        </p:spPr>
        <p:txBody>
          <a:bodyPr wrap="square" lIns="0" tIns="0" rIns="0" bIns="0" rtlCol="0"/>
          <a:lstStyle/>
          <a:p>
            <a:pPr rtl="0"/>
            <a:endParaRPr lang="it-IT" dirty="0"/>
          </a:p>
        </p:txBody>
      </p:sp>
      <p:sp>
        <p:nvSpPr>
          <p:cNvPr id="48" name="Ovale 47" descr="Ovale beige">
            <a:extLst>
              <a:ext uri="{FF2B5EF4-FFF2-40B4-BE49-F238E27FC236}">
                <a16:creationId xmlns:a16="http://schemas.microsoft.com/office/drawing/2014/main" id="{EF7BBE37-00FC-1402-A985-10540974DF52}"/>
              </a:ext>
            </a:extLst>
          </p:cNvPr>
          <p:cNvSpPr/>
          <p:nvPr/>
        </p:nvSpPr>
        <p:spPr>
          <a:xfrm>
            <a:off x="11562237" y="6227432"/>
            <a:ext cx="266400" cy="26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26" name="Rettangolo 25" descr="Rettangolo blu">
            <a:extLst>
              <a:ext uri="{FF2B5EF4-FFF2-40B4-BE49-F238E27FC236}">
                <a16:creationId xmlns:a16="http://schemas.microsoft.com/office/drawing/2014/main" id="{B23D3344-21F8-5198-65C0-631822B16F40}"/>
              </a:ext>
            </a:extLst>
          </p:cNvPr>
          <p:cNvSpPr/>
          <p:nvPr/>
        </p:nvSpPr>
        <p:spPr>
          <a:xfrm>
            <a:off x="0" y="2770632"/>
            <a:ext cx="12192000" cy="13167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3" name="Segnaposto numero diapositiva 2">
            <a:extLst>
              <a:ext uri="{FF2B5EF4-FFF2-40B4-BE49-F238E27FC236}">
                <a16:creationId xmlns:a16="http://schemas.microsoft.com/office/drawing/2014/main" id="{2B18A8BE-46AB-6327-AC98-B4D5F005ED2A}"/>
              </a:ext>
            </a:extLst>
          </p:cNvPr>
          <p:cNvSpPr>
            <a:spLocks noGrp="1"/>
          </p:cNvSpPr>
          <p:nvPr>
            <p:ph type="sldNum" sz="quarter" idx="12"/>
          </p:nvPr>
        </p:nvSpPr>
        <p:spPr/>
        <p:txBody>
          <a:bodyPr rtlCol="0"/>
          <a:lstStyle/>
          <a:p>
            <a:pPr rtl="0"/>
            <a:fld id="{82EE24B5-652C-4DB5-B7C3-B5BBEC1280B1}" type="slidenum">
              <a:rPr lang="it-IT" sz="1000" smtClean="0"/>
              <a:t>58</a:t>
            </a:fld>
            <a:endParaRPr lang="it-IT" sz="1000" dirty="0"/>
          </a:p>
        </p:txBody>
      </p:sp>
      <p:sp>
        <p:nvSpPr>
          <p:cNvPr id="43" name="Segnaposto testo 42">
            <a:extLst>
              <a:ext uri="{FF2B5EF4-FFF2-40B4-BE49-F238E27FC236}">
                <a16:creationId xmlns:a16="http://schemas.microsoft.com/office/drawing/2014/main" id="{096C7895-4F48-9705-67F7-C69F83A87E4B}"/>
              </a:ext>
            </a:extLst>
          </p:cNvPr>
          <p:cNvSpPr>
            <a:spLocks noGrp="1"/>
          </p:cNvSpPr>
          <p:nvPr>
            <p:ph type="body" sz="quarter" idx="20"/>
          </p:nvPr>
        </p:nvSpPr>
        <p:spPr bwMode="white">
          <a:xfrm>
            <a:off x="1256673" y="5529658"/>
            <a:ext cx="2700338" cy="738187"/>
          </a:xfrm>
        </p:spPr>
        <p:txBody>
          <a:bodyPr rtlCol="0">
            <a:normAutofit/>
          </a:bodyPr>
          <a:lstStyle/>
          <a:p>
            <a:pPr rtl="0">
              <a:lnSpc>
                <a:spcPct val="100000"/>
              </a:lnSpc>
              <a:spcBef>
                <a:spcPts val="0"/>
              </a:spcBef>
            </a:pPr>
            <a:r>
              <a:rPr lang="it-IT" dirty="0"/>
              <a:t>Avv. Paolo Mascitelli</a:t>
            </a:r>
          </a:p>
          <a:p>
            <a:pPr rtl="0">
              <a:lnSpc>
                <a:spcPct val="100000"/>
              </a:lnSpc>
              <a:spcBef>
                <a:spcPts val="0"/>
              </a:spcBef>
            </a:pPr>
            <a:r>
              <a:rPr lang="it-IT" sz="1600" i="1" dirty="0" err="1">
                <a:solidFill>
                  <a:schemeClr val="bg2"/>
                </a:solidFill>
                <a:latin typeface="+mn-lt"/>
              </a:rPr>
              <a:t>Conflavoro</a:t>
            </a:r>
            <a:r>
              <a:rPr lang="it-IT" sz="1600" i="1" dirty="0">
                <a:solidFill>
                  <a:schemeClr val="bg2"/>
                </a:solidFill>
                <a:latin typeface="+mn-lt"/>
              </a:rPr>
              <a:t> Livorno</a:t>
            </a:r>
          </a:p>
        </p:txBody>
      </p:sp>
      <p:sp>
        <p:nvSpPr>
          <p:cNvPr id="29" name="Ovale 28" descr="Cerchio beige">
            <a:extLst>
              <a:ext uri="{FF2B5EF4-FFF2-40B4-BE49-F238E27FC236}">
                <a16:creationId xmlns:a16="http://schemas.microsoft.com/office/drawing/2014/main" id="{577CBCC7-DCF6-76BB-8BE3-A36BE67A3F84}"/>
              </a:ext>
            </a:extLst>
          </p:cNvPr>
          <p:cNvSpPr/>
          <p:nvPr/>
        </p:nvSpPr>
        <p:spPr>
          <a:xfrm>
            <a:off x="622594" y="1445400"/>
            <a:ext cx="3968496" cy="3967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pic>
        <p:nvPicPr>
          <p:cNvPr id="57" name="Segnaposto immagine 56">
            <a:extLst>
              <a:ext uri="{FF2B5EF4-FFF2-40B4-BE49-F238E27FC236}">
                <a16:creationId xmlns:a16="http://schemas.microsoft.com/office/drawing/2014/main" id="{5F3B47C0-3F79-D638-3C64-2EC7E5D85A5E}"/>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a:stretch/>
        </p:blipFill>
        <p:spPr>
          <a:xfrm>
            <a:off x="1098082" y="1920240"/>
            <a:ext cx="3017520" cy="3017520"/>
          </a:xfrm>
        </p:spPr>
      </p:pic>
      <p:sp>
        <p:nvSpPr>
          <p:cNvPr id="16" name="Segnaposto testo 42">
            <a:extLst>
              <a:ext uri="{FF2B5EF4-FFF2-40B4-BE49-F238E27FC236}">
                <a16:creationId xmlns:a16="http://schemas.microsoft.com/office/drawing/2014/main" id="{05E22C34-68E0-5A11-4AC5-7FD7F438A520}"/>
              </a:ext>
            </a:extLst>
          </p:cNvPr>
          <p:cNvSpPr txBox="1">
            <a:spLocks/>
          </p:cNvSpPr>
          <p:nvPr/>
        </p:nvSpPr>
        <p:spPr bwMode="white">
          <a:xfrm>
            <a:off x="5731013" y="3059906"/>
            <a:ext cx="5831224" cy="738187"/>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lumMod val="9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5080" algn="l">
              <a:lnSpc>
                <a:spcPct val="100000"/>
              </a:lnSpc>
              <a:spcBef>
                <a:spcPts val="600"/>
              </a:spcBef>
            </a:pPr>
            <a:r>
              <a:rPr lang="it-IT" sz="2400" spc="-15" dirty="0">
                <a:solidFill>
                  <a:schemeClr val="bg2">
                    <a:lumMod val="20000"/>
                    <a:lumOff val="80000"/>
                  </a:schemeClr>
                </a:solidFill>
                <a:cs typeface="Arial"/>
              </a:rPr>
              <a:t>Modello 231 (legge 231/2001) impatto sulle aziende del territorio, prevenire è meglio che curare</a:t>
            </a:r>
          </a:p>
        </p:txBody>
      </p:sp>
    </p:spTree>
    <p:extLst>
      <p:ext uri="{BB962C8B-B14F-4D97-AF65-F5344CB8AC3E}">
        <p14:creationId xmlns:p14="http://schemas.microsoft.com/office/powerpoint/2010/main" val="27046262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454F2-FA13-CB95-4870-9278ED103DA1}"/>
            </a:ext>
          </a:extLst>
        </p:cNvPr>
        <p:cNvGrpSpPr/>
        <p:nvPr/>
      </p:nvGrpSpPr>
      <p:grpSpPr>
        <a:xfrm>
          <a:off x="0" y="0"/>
          <a:ext cx="0" cy="0"/>
          <a:chOff x="0" y="0"/>
          <a:chExt cx="0" cy="0"/>
        </a:xfrm>
      </p:grpSpPr>
      <p:pic>
        <p:nvPicPr>
          <p:cNvPr id="47" name="Segnaposto immagine 46" descr="Persone che discutono">
            <a:extLst>
              <a:ext uri="{FF2B5EF4-FFF2-40B4-BE49-F238E27FC236}">
                <a16:creationId xmlns:a16="http://schemas.microsoft.com/office/drawing/2014/main" id="{9DEF055C-497F-0C54-A3CA-A3EEEEE7FA1D}"/>
              </a:ext>
            </a:extLst>
          </p:cNvPr>
          <p:cNvPicPr>
            <a:picLocks noGrp="1" noChangeAspect="1"/>
          </p:cNvPicPr>
          <p:nvPr>
            <p:ph type="pic" sz="quarter" idx="22"/>
          </p:nvPr>
        </p:nvPicPr>
        <p:blipFill>
          <a:blip r:embed="rId3">
            <a:extLst>
              <a:ext uri="{28A0092B-C50C-407E-A947-70E740481C1C}">
                <a14:useLocalDpi xmlns:a14="http://schemas.microsoft.com/office/drawing/2010/main" val="0"/>
              </a:ext>
            </a:extLst>
          </a:blip>
          <a:stretch>
            <a:fillRect/>
          </a:stretch>
        </p:blipFill>
        <p:spPr>
          <a:xfrm>
            <a:off x="0" y="1350"/>
            <a:ext cx="12189599" cy="6856649"/>
          </a:xfrm>
        </p:spPr>
      </p:pic>
      <p:sp>
        <p:nvSpPr>
          <p:cNvPr id="35" name="oggetto 3" descr="Rettangolo blu">
            <a:extLst>
              <a:ext uri="{FF2B5EF4-FFF2-40B4-BE49-F238E27FC236}">
                <a16:creationId xmlns:a16="http://schemas.microsoft.com/office/drawing/2014/main" id="{6E6A548A-37D6-96CF-6371-9E0115F1ECF5}"/>
              </a:ext>
            </a:extLst>
          </p:cNvPr>
          <p:cNvSpPr/>
          <p:nvPr/>
        </p:nvSpPr>
        <p:spPr>
          <a:xfrm>
            <a:off x="3600" y="0"/>
            <a:ext cx="12188400"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alpha val="69999"/>
            </a:schemeClr>
          </a:solidFill>
        </p:spPr>
        <p:txBody>
          <a:bodyPr wrap="square" lIns="0" tIns="0" rIns="0" bIns="0" rtlCol="0"/>
          <a:lstStyle/>
          <a:p>
            <a:pPr rtl="0"/>
            <a:endParaRPr lang="it-IT" dirty="0"/>
          </a:p>
        </p:txBody>
      </p:sp>
      <p:sp>
        <p:nvSpPr>
          <p:cNvPr id="48" name="Ovale 47" descr="Ovale beige">
            <a:extLst>
              <a:ext uri="{FF2B5EF4-FFF2-40B4-BE49-F238E27FC236}">
                <a16:creationId xmlns:a16="http://schemas.microsoft.com/office/drawing/2014/main" id="{8B775D71-78D5-1F98-FE08-C3D777E426C9}"/>
              </a:ext>
            </a:extLst>
          </p:cNvPr>
          <p:cNvSpPr/>
          <p:nvPr/>
        </p:nvSpPr>
        <p:spPr>
          <a:xfrm>
            <a:off x="11562237" y="6227432"/>
            <a:ext cx="266400" cy="26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26" name="Rettangolo 25" descr="Rettangolo blu">
            <a:extLst>
              <a:ext uri="{FF2B5EF4-FFF2-40B4-BE49-F238E27FC236}">
                <a16:creationId xmlns:a16="http://schemas.microsoft.com/office/drawing/2014/main" id="{DC28A9B4-5BD1-D67B-4C52-9EDDC45E08D5}"/>
              </a:ext>
            </a:extLst>
          </p:cNvPr>
          <p:cNvSpPr/>
          <p:nvPr/>
        </p:nvSpPr>
        <p:spPr>
          <a:xfrm>
            <a:off x="-3600" y="2770632"/>
            <a:ext cx="12192000" cy="13167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3" name="Segnaposto numero diapositiva 2">
            <a:extLst>
              <a:ext uri="{FF2B5EF4-FFF2-40B4-BE49-F238E27FC236}">
                <a16:creationId xmlns:a16="http://schemas.microsoft.com/office/drawing/2014/main" id="{C6A802CB-3EA7-6D1F-3EF5-1935566B3E15}"/>
              </a:ext>
            </a:extLst>
          </p:cNvPr>
          <p:cNvSpPr>
            <a:spLocks noGrp="1"/>
          </p:cNvSpPr>
          <p:nvPr>
            <p:ph type="sldNum" sz="quarter" idx="12"/>
          </p:nvPr>
        </p:nvSpPr>
        <p:spPr/>
        <p:txBody>
          <a:bodyPr rtlCol="0"/>
          <a:lstStyle/>
          <a:p>
            <a:pPr rtl="0"/>
            <a:fld id="{82EE24B5-652C-4DB5-B7C3-B5BBEC1280B1}" type="slidenum">
              <a:rPr lang="it-IT" sz="1000" smtClean="0"/>
              <a:t>59</a:t>
            </a:fld>
            <a:endParaRPr lang="it-IT" sz="1000" dirty="0"/>
          </a:p>
        </p:txBody>
      </p:sp>
      <p:sp>
        <p:nvSpPr>
          <p:cNvPr id="43" name="Segnaposto testo 42">
            <a:extLst>
              <a:ext uri="{FF2B5EF4-FFF2-40B4-BE49-F238E27FC236}">
                <a16:creationId xmlns:a16="http://schemas.microsoft.com/office/drawing/2014/main" id="{DE05900A-3072-32D0-E159-97F4D23E7805}"/>
              </a:ext>
            </a:extLst>
          </p:cNvPr>
          <p:cNvSpPr>
            <a:spLocks noGrp="1"/>
          </p:cNvSpPr>
          <p:nvPr>
            <p:ph type="body" sz="quarter" idx="20"/>
          </p:nvPr>
        </p:nvSpPr>
        <p:spPr bwMode="white">
          <a:xfrm>
            <a:off x="1256673" y="5529658"/>
            <a:ext cx="2700338" cy="738187"/>
          </a:xfrm>
        </p:spPr>
        <p:txBody>
          <a:bodyPr rtlCol="0">
            <a:normAutofit fontScale="92500" lnSpcReduction="20000"/>
          </a:bodyPr>
          <a:lstStyle/>
          <a:p>
            <a:pPr rtl="0">
              <a:lnSpc>
                <a:spcPct val="100000"/>
              </a:lnSpc>
              <a:spcBef>
                <a:spcPts val="0"/>
              </a:spcBef>
            </a:pPr>
            <a:r>
              <a:rPr lang="it-IT" dirty="0"/>
              <a:t>Samuel Mariani</a:t>
            </a:r>
          </a:p>
          <a:p>
            <a:pPr rtl="0">
              <a:lnSpc>
                <a:spcPct val="100000"/>
              </a:lnSpc>
              <a:spcBef>
                <a:spcPts val="0"/>
              </a:spcBef>
            </a:pPr>
            <a:r>
              <a:rPr lang="it-IT" sz="1600" i="1" dirty="0">
                <a:solidFill>
                  <a:schemeClr val="bg2"/>
                </a:solidFill>
                <a:latin typeface="+mn-lt"/>
              </a:rPr>
              <a:t>Presidente </a:t>
            </a:r>
            <a:r>
              <a:rPr lang="it-IT" sz="1600" i="1" dirty="0" err="1">
                <a:solidFill>
                  <a:schemeClr val="bg2"/>
                </a:solidFill>
                <a:latin typeface="+mn-lt"/>
              </a:rPr>
              <a:t>Unilavoro</a:t>
            </a:r>
            <a:endParaRPr lang="it-IT" sz="1600" i="1" dirty="0">
              <a:solidFill>
                <a:schemeClr val="bg2"/>
              </a:solidFill>
              <a:latin typeface="+mn-lt"/>
            </a:endParaRPr>
          </a:p>
          <a:p>
            <a:pPr rtl="0">
              <a:lnSpc>
                <a:spcPct val="100000"/>
              </a:lnSpc>
              <a:spcBef>
                <a:spcPts val="0"/>
              </a:spcBef>
            </a:pPr>
            <a:r>
              <a:rPr lang="it-IT" sz="1600" i="1" dirty="0">
                <a:solidFill>
                  <a:schemeClr val="bg2"/>
                </a:solidFill>
                <a:latin typeface="+mn-lt"/>
              </a:rPr>
              <a:t>Costa Toscana</a:t>
            </a:r>
          </a:p>
        </p:txBody>
      </p:sp>
      <p:sp>
        <p:nvSpPr>
          <p:cNvPr id="29" name="Ovale 28" descr="Cerchio beige">
            <a:extLst>
              <a:ext uri="{FF2B5EF4-FFF2-40B4-BE49-F238E27FC236}">
                <a16:creationId xmlns:a16="http://schemas.microsoft.com/office/drawing/2014/main" id="{13EB289D-B2E0-B542-97BF-1C3597BDE691}"/>
              </a:ext>
            </a:extLst>
          </p:cNvPr>
          <p:cNvSpPr/>
          <p:nvPr/>
        </p:nvSpPr>
        <p:spPr>
          <a:xfrm>
            <a:off x="622594" y="1445400"/>
            <a:ext cx="3968496" cy="3967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pic>
        <p:nvPicPr>
          <p:cNvPr id="57" name="Segnaposto immagine 56">
            <a:extLst>
              <a:ext uri="{FF2B5EF4-FFF2-40B4-BE49-F238E27FC236}">
                <a16:creationId xmlns:a16="http://schemas.microsoft.com/office/drawing/2014/main" id="{6D3CBAB6-75A0-1511-91E7-6A34BA285C49}"/>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a:stretch/>
        </p:blipFill>
        <p:spPr>
          <a:xfrm>
            <a:off x="1098082" y="1920240"/>
            <a:ext cx="3017520" cy="3017520"/>
          </a:xfrm>
        </p:spPr>
      </p:pic>
      <p:sp>
        <p:nvSpPr>
          <p:cNvPr id="16" name="Segnaposto testo 42">
            <a:extLst>
              <a:ext uri="{FF2B5EF4-FFF2-40B4-BE49-F238E27FC236}">
                <a16:creationId xmlns:a16="http://schemas.microsoft.com/office/drawing/2014/main" id="{8EBF867B-9910-1C84-2CB7-40C3CEAEF11E}"/>
              </a:ext>
            </a:extLst>
          </p:cNvPr>
          <p:cNvSpPr txBox="1">
            <a:spLocks/>
          </p:cNvSpPr>
          <p:nvPr/>
        </p:nvSpPr>
        <p:spPr bwMode="white">
          <a:xfrm>
            <a:off x="5731013" y="3059906"/>
            <a:ext cx="5831224" cy="7381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lumMod val="9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0"/>
              </a:spcBef>
            </a:pPr>
            <a:r>
              <a:rPr lang="it-IT" sz="2400" i="1" dirty="0"/>
              <a:t>Testimonianza aziendale</a:t>
            </a:r>
            <a:endParaRPr lang="it-IT" sz="2400" i="1" dirty="0">
              <a:solidFill>
                <a:schemeClr val="bg2"/>
              </a:solidFill>
              <a:latin typeface="+mn-lt"/>
            </a:endParaRPr>
          </a:p>
        </p:txBody>
      </p:sp>
    </p:spTree>
    <p:extLst>
      <p:ext uri="{BB962C8B-B14F-4D97-AF65-F5344CB8AC3E}">
        <p14:creationId xmlns:p14="http://schemas.microsoft.com/office/powerpoint/2010/main" val="1103590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582B93-1F21-4940-A1D1-78B7FE14ABF8}"/>
              </a:ext>
            </a:extLst>
          </p:cNvPr>
          <p:cNvSpPr>
            <a:spLocks noGrp="1"/>
          </p:cNvSpPr>
          <p:nvPr>
            <p:ph type="title"/>
          </p:nvPr>
        </p:nvSpPr>
        <p:spPr>
          <a:xfrm>
            <a:off x="1184229" y="2020956"/>
            <a:ext cx="8596668" cy="2183295"/>
          </a:xfrm>
        </p:spPr>
        <p:txBody>
          <a:bodyPr anchor="ctr">
            <a:normAutofit fontScale="90000"/>
          </a:bodyPr>
          <a:lstStyle/>
          <a:p>
            <a:pPr algn="just"/>
            <a:r>
              <a:rPr lang="it-IT" b="1" dirty="0"/>
              <a:t>LA POLIZZA D&amp;O E’ UN CONTRATTO DI RESPONSABILITA’ CIVILE CHE ASSICURA LE PERSONE APICALE DI UNA SOCIETA’ DI CAPITALI</a:t>
            </a:r>
          </a:p>
        </p:txBody>
      </p:sp>
      <p:sp>
        <p:nvSpPr>
          <p:cNvPr id="4" name="Segnaposto piè di pagina 3">
            <a:extLst>
              <a:ext uri="{FF2B5EF4-FFF2-40B4-BE49-F238E27FC236}">
                <a16:creationId xmlns:a16="http://schemas.microsoft.com/office/drawing/2014/main" id="{1C8C4048-9C42-694D-8C10-4F3810FD3EA2}"/>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rPr>
              <a:t>Lug. 2020 - Francesco Castelli</a:t>
            </a:r>
            <a:endParaRPr kumimoji="0" lang="it-IT"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3" name="Segnaposto numero diapositiva 2">
            <a:extLst>
              <a:ext uri="{FF2B5EF4-FFF2-40B4-BE49-F238E27FC236}">
                <a16:creationId xmlns:a16="http://schemas.microsoft.com/office/drawing/2014/main" id="{A2A360D8-6775-684B-B723-394892244FA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E7B76E-65CF-8649-BFAB-B6AD26B71DD0}" type="slidenum">
              <a:rPr kumimoji="0" lang="it-IT" sz="900" b="0" i="0" u="none" strike="noStrike" kern="1200" cap="none" spc="0" normalizeH="0" baseline="0" noProof="0" smtClean="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it-IT" sz="900" b="0" i="0" u="none" strike="noStrike" kern="1200" cap="none" spc="0" normalizeH="0" baseline="0" noProof="0">
              <a:ln>
                <a:noFill/>
              </a:ln>
              <a:solidFill>
                <a:srgbClr val="5FCBE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6215086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B6523-E89B-62B0-F58B-6F9804E1A511}"/>
            </a:ext>
          </a:extLst>
        </p:cNvPr>
        <p:cNvGrpSpPr/>
        <p:nvPr/>
      </p:nvGrpSpPr>
      <p:grpSpPr>
        <a:xfrm>
          <a:off x="0" y="0"/>
          <a:ext cx="0" cy="0"/>
          <a:chOff x="0" y="0"/>
          <a:chExt cx="0" cy="0"/>
        </a:xfrm>
      </p:grpSpPr>
      <p:pic>
        <p:nvPicPr>
          <p:cNvPr id="47" name="Segnaposto immagine 46" descr="Persone che discutono">
            <a:extLst>
              <a:ext uri="{FF2B5EF4-FFF2-40B4-BE49-F238E27FC236}">
                <a16:creationId xmlns:a16="http://schemas.microsoft.com/office/drawing/2014/main" id="{2250DB30-0766-8CA8-9B00-6FE2B0ADA556}"/>
              </a:ext>
            </a:extLst>
          </p:cNvPr>
          <p:cNvPicPr>
            <a:picLocks noGrp="1" noChangeAspect="1"/>
          </p:cNvPicPr>
          <p:nvPr>
            <p:ph type="pic" sz="quarter" idx="22"/>
          </p:nvPr>
        </p:nvPicPr>
        <p:blipFill>
          <a:blip r:embed="rId3">
            <a:extLst>
              <a:ext uri="{28A0092B-C50C-407E-A947-70E740481C1C}">
                <a14:useLocalDpi xmlns:a14="http://schemas.microsoft.com/office/drawing/2010/main" val="0"/>
              </a:ext>
            </a:extLst>
          </a:blip>
          <a:stretch>
            <a:fillRect/>
          </a:stretch>
        </p:blipFill>
        <p:spPr>
          <a:xfrm>
            <a:off x="0" y="1350"/>
            <a:ext cx="12189599" cy="6856649"/>
          </a:xfrm>
        </p:spPr>
      </p:pic>
      <p:sp>
        <p:nvSpPr>
          <p:cNvPr id="35" name="oggetto 3" descr="Rettangolo blu">
            <a:extLst>
              <a:ext uri="{FF2B5EF4-FFF2-40B4-BE49-F238E27FC236}">
                <a16:creationId xmlns:a16="http://schemas.microsoft.com/office/drawing/2014/main" id="{D744D5F1-9021-6364-D5DB-9FD08D0919F5}"/>
              </a:ext>
            </a:extLst>
          </p:cNvPr>
          <p:cNvSpPr/>
          <p:nvPr/>
        </p:nvSpPr>
        <p:spPr>
          <a:xfrm>
            <a:off x="3600" y="0"/>
            <a:ext cx="12188400"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alpha val="69999"/>
            </a:schemeClr>
          </a:solidFill>
        </p:spPr>
        <p:txBody>
          <a:bodyPr wrap="square" lIns="0" tIns="0" rIns="0" bIns="0" rtlCol="0"/>
          <a:lstStyle/>
          <a:p>
            <a:pPr rtl="0"/>
            <a:endParaRPr lang="it-IT" dirty="0"/>
          </a:p>
        </p:txBody>
      </p:sp>
      <p:sp>
        <p:nvSpPr>
          <p:cNvPr id="48" name="Ovale 47" descr="Ovale beige">
            <a:extLst>
              <a:ext uri="{FF2B5EF4-FFF2-40B4-BE49-F238E27FC236}">
                <a16:creationId xmlns:a16="http://schemas.microsoft.com/office/drawing/2014/main" id="{6309762E-7D95-BC16-2AEE-DE22310FC345}"/>
              </a:ext>
            </a:extLst>
          </p:cNvPr>
          <p:cNvSpPr/>
          <p:nvPr/>
        </p:nvSpPr>
        <p:spPr>
          <a:xfrm>
            <a:off x="11562237" y="6227432"/>
            <a:ext cx="266400" cy="26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26" name="Rettangolo 25" descr="Rettangolo blu">
            <a:extLst>
              <a:ext uri="{FF2B5EF4-FFF2-40B4-BE49-F238E27FC236}">
                <a16:creationId xmlns:a16="http://schemas.microsoft.com/office/drawing/2014/main" id="{7E974AF9-5702-A639-E481-5536C0162EBE}"/>
              </a:ext>
            </a:extLst>
          </p:cNvPr>
          <p:cNvSpPr/>
          <p:nvPr/>
        </p:nvSpPr>
        <p:spPr>
          <a:xfrm>
            <a:off x="0" y="2770632"/>
            <a:ext cx="12192000" cy="13167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3" name="Segnaposto numero diapositiva 2">
            <a:extLst>
              <a:ext uri="{FF2B5EF4-FFF2-40B4-BE49-F238E27FC236}">
                <a16:creationId xmlns:a16="http://schemas.microsoft.com/office/drawing/2014/main" id="{36966E82-8923-B5C0-E659-C12E7D14531C}"/>
              </a:ext>
            </a:extLst>
          </p:cNvPr>
          <p:cNvSpPr>
            <a:spLocks noGrp="1"/>
          </p:cNvSpPr>
          <p:nvPr>
            <p:ph type="sldNum" sz="quarter" idx="12"/>
          </p:nvPr>
        </p:nvSpPr>
        <p:spPr/>
        <p:txBody>
          <a:bodyPr rtlCol="0"/>
          <a:lstStyle/>
          <a:p>
            <a:pPr rtl="0"/>
            <a:fld id="{82EE24B5-652C-4DB5-B7C3-B5BBEC1280B1}" type="slidenum">
              <a:rPr lang="it-IT" sz="1000" smtClean="0"/>
              <a:t>60</a:t>
            </a:fld>
            <a:endParaRPr lang="it-IT" sz="1000" dirty="0"/>
          </a:p>
        </p:txBody>
      </p:sp>
      <p:sp>
        <p:nvSpPr>
          <p:cNvPr id="43" name="Segnaposto testo 42">
            <a:extLst>
              <a:ext uri="{FF2B5EF4-FFF2-40B4-BE49-F238E27FC236}">
                <a16:creationId xmlns:a16="http://schemas.microsoft.com/office/drawing/2014/main" id="{87F326BF-13B8-5421-088C-CF677C28B649}"/>
              </a:ext>
            </a:extLst>
          </p:cNvPr>
          <p:cNvSpPr>
            <a:spLocks noGrp="1"/>
          </p:cNvSpPr>
          <p:nvPr>
            <p:ph type="body" sz="quarter" idx="20"/>
          </p:nvPr>
        </p:nvSpPr>
        <p:spPr bwMode="white">
          <a:xfrm>
            <a:off x="1256673" y="5529658"/>
            <a:ext cx="2700338" cy="738187"/>
          </a:xfrm>
        </p:spPr>
        <p:txBody>
          <a:bodyPr rtlCol="0">
            <a:normAutofit/>
          </a:bodyPr>
          <a:lstStyle/>
          <a:p>
            <a:pPr rtl="0">
              <a:lnSpc>
                <a:spcPct val="100000"/>
              </a:lnSpc>
              <a:spcBef>
                <a:spcPts val="0"/>
              </a:spcBef>
            </a:pPr>
            <a:r>
              <a:rPr lang="it-IT" dirty="0"/>
              <a:t>Saverio </a:t>
            </a:r>
            <a:r>
              <a:rPr lang="it-IT" dirty="0" err="1"/>
              <a:t>Doccini</a:t>
            </a:r>
            <a:endParaRPr lang="it-IT" dirty="0"/>
          </a:p>
          <a:p>
            <a:pPr rtl="0">
              <a:lnSpc>
                <a:spcPct val="100000"/>
              </a:lnSpc>
              <a:spcBef>
                <a:spcPts val="0"/>
              </a:spcBef>
            </a:pPr>
            <a:r>
              <a:rPr lang="it-IT" sz="1600" i="1" dirty="0" err="1">
                <a:solidFill>
                  <a:schemeClr val="bg2"/>
                </a:solidFill>
                <a:latin typeface="+mn-lt"/>
              </a:rPr>
              <a:t>Doccini</a:t>
            </a:r>
            <a:r>
              <a:rPr lang="it-IT" sz="1600" i="1" dirty="0">
                <a:solidFill>
                  <a:schemeClr val="bg2"/>
                </a:solidFill>
                <a:latin typeface="+mn-lt"/>
              </a:rPr>
              <a:t> Service</a:t>
            </a:r>
          </a:p>
        </p:txBody>
      </p:sp>
      <p:sp>
        <p:nvSpPr>
          <p:cNvPr id="29" name="Ovale 28" descr="Cerchio beige">
            <a:extLst>
              <a:ext uri="{FF2B5EF4-FFF2-40B4-BE49-F238E27FC236}">
                <a16:creationId xmlns:a16="http://schemas.microsoft.com/office/drawing/2014/main" id="{9D3E2231-17EF-51C3-8F66-6C365D037D54}"/>
              </a:ext>
            </a:extLst>
          </p:cNvPr>
          <p:cNvSpPr/>
          <p:nvPr/>
        </p:nvSpPr>
        <p:spPr>
          <a:xfrm>
            <a:off x="622594" y="1445400"/>
            <a:ext cx="3968496" cy="3967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pic>
        <p:nvPicPr>
          <p:cNvPr id="57" name="Segnaposto immagine 56">
            <a:extLst>
              <a:ext uri="{FF2B5EF4-FFF2-40B4-BE49-F238E27FC236}">
                <a16:creationId xmlns:a16="http://schemas.microsoft.com/office/drawing/2014/main" id="{E4DD87EE-F910-C96E-30C4-0BDA2ACE0C3F}"/>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a:stretch/>
        </p:blipFill>
        <p:spPr>
          <a:xfrm>
            <a:off x="1098082" y="1920240"/>
            <a:ext cx="3017520" cy="3017520"/>
          </a:xfrm>
        </p:spPr>
      </p:pic>
      <p:sp>
        <p:nvSpPr>
          <p:cNvPr id="16" name="Segnaposto testo 42">
            <a:extLst>
              <a:ext uri="{FF2B5EF4-FFF2-40B4-BE49-F238E27FC236}">
                <a16:creationId xmlns:a16="http://schemas.microsoft.com/office/drawing/2014/main" id="{3C95AD04-7F59-E85E-B9A9-6338FEA8BBBF}"/>
              </a:ext>
            </a:extLst>
          </p:cNvPr>
          <p:cNvSpPr txBox="1">
            <a:spLocks/>
          </p:cNvSpPr>
          <p:nvPr/>
        </p:nvSpPr>
        <p:spPr bwMode="white">
          <a:xfrm>
            <a:off x="5731013" y="3059906"/>
            <a:ext cx="5831224" cy="738187"/>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lumMod val="9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0"/>
              </a:spcBef>
            </a:pPr>
            <a:r>
              <a:rPr lang="it-IT" sz="2400" i="1" dirty="0"/>
              <a:t>Formazione finanziata, obbligatoria e non, un sistema di imprese aggrega e facilita l'accesso la formazione.</a:t>
            </a:r>
          </a:p>
        </p:txBody>
      </p:sp>
    </p:spTree>
    <p:extLst>
      <p:ext uri="{BB962C8B-B14F-4D97-AF65-F5344CB8AC3E}">
        <p14:creationId xmlns:p14="http://schemas.microsoft.com/office/powerpoint/2010/main" val="7863362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A33251-10D0-7A4E-1553-A6E87FF6F8AA}"/>
            </a:ext>
          </a:extLst>
        </p:cNvPr>
        <p:cNvGrpSpPr/>
        <p:nvPr/>
      </p:nvGrpSpPr>
      <p:grpSpPr>
        <a:xfrm>
          <a:off x="0" y="0"/>
          <a:ext cx="0" cy="0"/>
          <a:chOff x="0" y="0"/>
          <a:chExt cx="0" cy="0"/>
        </a:xfrm>
      </p:grpSpPr>
      <p:pic>
        <p:nvPicPr>
          <p:cNvPr id="47" name="Segnaposto immagine 46" descr="Persone che discutono">
            <a:extLst>
              <a:ext uri="{FF2B5EF4-FFF2-40B4-BE49-F238E27FC236}">
                <a16:creationId xmlns:a16="http://schemas.microsoft.com/office/drawing/2014/main" id="{0513BDC7-D044-8389-1C6C-2AD30E6CB30D}"/>
              </a:ext>
            </a:extLst>
          </p:cNvPr>
          <p:cNvPicPr>
            <a:picLocks noGrp="1" noChangeAspect="1"/>
          </p:cNvPicPr>
          <p:nvPr>
            <p:ph type="pic" sz="quarter" idx="22"/>
          </p:nvPr>
        </p:nvPicPr>
        <p:blipFill>
          <a:blip r:embed="rId3">
            <a:extLst>
              <a:ext uri="{28A0092B-C50C-407E-A947-70E740481C1C}">
                <a14:useLocalDpi xmlns:a14="http://schemas.microsoft.com/office/drawing/2010/main" val="0"/>
              </a:ext>
            </a:extLst>
          </a:blip>
          <a:stretch>
            <a:fillRect/>
          </a:stretch>
        </p:blipFill>
        <p:spPr>
          <a:xfrm>
            <a:off x="0" y="1350"/>
            <a:ext cx="12189599" cy="6856649"/>
          </a:xfrm>
        </p:spPr>
      </p:pic>
      <p:sp>
        <p:nvSpPr>
          <p:cNvPr id="35" name="oggetto 3" descr="Rettangolo blu">
            <a:extLst>
              <a:ext uri="{FF2B5EF4-FFF2-40B4-BE49-F238E27FC236}">
                <a16:creationId xmlns:a16="http://schemas.microsoft.com/office/drawing/2014/main" id="{EEF25889-7647-5503-E57D-0A607C4EE5CA}"/>
              </a:ext>
            </a:extLst>
          </p:cNvPr>
          <p:cNvSpPr/>
          <p:nvPr/>
        </p:nvSpPr>
        <p:spPr>
          <a:xfrm>
            <a:off x="3600" y="0"/>
            <a:ext cx="12188400"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alpha val="69999"/>
            </a:schemeClr>
          </a:solidFill>
        </p:spPr>
        <p:txBody>
          <a:bodyPr wrap="square" lIns="0" tIns="0" rIns="0" bIns="0" rtlCol="0"/>
          <a:lstStyle/>
          <a:p>
            <a:pPr rtl="0"/>
            <a:endParaRPr lang="it-IT" dirty="0"/>
          </a:p>
        </p:txBody>
      </p:sp>
      <p:sp>
        <p:nvSpPr>
          <p:cNvPr id="48" name="Ovale 47" descr="Ovale beige">
            <a:extLst>
              <a:ext uri="{FF2B5EF4-FFF2-40B4-BE49-F238E27FC236}">
                <a16:creationId xmlns:a16="http://schemas.microsoft.com/office/drawing/2014/main" id="{3518F2C5-AEC1-0598-955B-3E4638D8F175}"/>
              </a:ext>
            </a:extLst>
          </p:cNvPr>
          <p:cNvSpPr/>
          <p:nvPr/>
        </p:nvSpPr>
        <p:spPr>
          <a:xfrm>
            <a:off x="11562237" y="6227432"/>
            <a:ext cx="266400" cy="26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26" name="Rettangolo 25" descr="Rettangolo blu">
            <a:extLst>
              <a:ext uri="{FF2B5EF4-FFF2-40B4-BE49-F238E27FC236}">
                <a16:creationId xmlns:a16="http://schemas.microsoft.com/office/drawing/2014/main" id="{83585398-F069-DCCD-8B7B-030A36CC1F1E}"/>
              </a:ext>
            </a:extLst>
          </p:cNvPr>
          <p:cNvSpPr/>
          <p:nvPr/>
        </p:nvSpPr>
        <p:spPr>
          <a:xfrm>
            <a:off x="0" y="2770632"/>
            <a:ext cx="12192000" cy="13167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3" name="Segnaposto numero diapositiva 2">
            <a:extLst>
              <a:ext uri="{FF2B5EF4-FFF2-40B4-BE49-F238E27FC236}">
                <a16:creationId xmlns:a16="http://schemas.microsoft.com/office/drawing/2014/main" id="{CFAF495F-DBF1-EA58-7A13-0C5C3A8B22BC}"/>
              </a:ext>
            </a:extLst>
          </p:cNvPr>
          <p:cNvSpPr>
            <a:spLocks noGrp="1"/>
          </p:cNvSpPr>
          <p:nvPr>
            <p:ph type="sldNum" sz="quarter" idx="12"/>
          </p:nvPr>
        </p:nvSpPr>
        <p:spPr/>
        <p:txBody>
          <a:bodyPr rtlCol="0"/>
          <a:lstStyle/>
          <a:p>
            <a:pPr rtl="0"/>
            <a:fld id="{82EE24B5-652C-4DB5-B7C3-B5BBEC1280B1}" type="slidenum">
              <a:rPr lang="it-IT" sz="1000" smtClean="0"/>
              <a:t>61</a:t>
            </a:fld>
            <a:endParaRPr lang="it-IT" sz="1000" dirty="0"/>
          </a:p>
        </p:txBody>
      </p:sp>
      <p:sp>
        <p:nvSpPr>
          <p:cNvPr id="43" name="Segnaposto testo 42">
            <a:extLst>
              <a:ext uri="{FF2B5EF4-FFF2-40B4-BE49-F238E27FC236}">
                <a16:creationId xmlns:a16="http://schemas.microsoft.com/office/drawing/2014/main" id="{A90DE18E-1B43-3721-65C0-68237810464E}"/>
              </a:ext>
            </a:extLst>
          </p:cNvPr>
          <p:cNvSpPr>
            <a:spLocks noGrp="1"/>
          </p:cNvSpPr>
          <p:nvPr>
            <p:ph type="body" sz="quarter" idx="20"/>
          </p:nvPr>
        </p:nvSpPr>
        <p:spPr bwMode="white">
          <a:xfrm>
            <a:off x="1256673" y="5529658"/>
            <a:ext cx="2700338" cy="738187"/>
          </a:xfrm>
        </p:spPr>
        <p:txBody>
          <a:bodyPr rtlCol="0">
            <a:normAutofit/>
          </a:bodyPr>
          <a:lstStyle/>
          <a:p>
            <a:pPr rtl="0">
              <a:lnSpc>
                <a:spcPct val="100000"/>
              </a:lnSpc>
              <a:spcBef>
                <a:spcPts val="0"/>
              </a:spcBef>
            </a:pPr>
            <a:r>
              <a:rPr lang="it-IT" dirty="0"/>
              <a:t>Enrico Pappalardo</a:t>
            </a:r>
          </a:p>
          <a:p>
            <a:pPr rtl="0">
              <a:lnSpc>
                <a:spcPct val="100000"/>
              </a:lnSpc>
              <a:spcBef>
                <a:spcPts val="0"/>
              </a:spcBef>
            </a:pPr>
            <a:r>
              <a:rPr lang="it-IT" sz="1600" i="1" dirty="0">
                <a:solidFill>
                  <a:schemeClr val="bg2"/>
                </a:solidFill>
                <a:latin typeface="+mn-lt"/>
              </a:rPr>
              <a:t>Analysis for Business</a:t>
            </a:r>
          </a:p>
        </p:txBody>
      </p:sp>
      <p:sp>
        <p:nvSpPr>
          <p:cNvPr id="29" name="Ovale 28" descr="Cerchio beige">
            <a:extLst>
              <a:ext uri="{FF2B5EF4-FFF2-40B4-BE49-F238E27FC236}">
                <a16:creationId xmlns:a16="http://schemas.microsoft.com/office/drawing/2014/main" id="{C7DA495F-EF5D-119F-8433-A012DE454153}"/>
              </a:ext>
            </a:extLst>
          </p:cNvPr>
          <p:cNvSpPr/>
          <p:nvPr/>
        </p:nvSpPr>
        <p:spPr>
          <a:xfrm>
            <a:off x="622594" y="1445400"/>
            <a:ext cx="3968496" cy="3967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pic>
        <p:nvPicPr>
          <p:cNvPr id="57" name="Segnaposto immagine 56">
            <a:extLst>
              <a:ext uri="{FF2B5EF4-FFF2-40B4-BE49-F238E27FC236}">
                <a16:creationId xmlns:a16="http://schemas.microsoft.com/office/drawing/2014/main" id="{94ED36AA-9D20-3B6C-3385-71E18533027D}"/>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a:stretch/>
        </p:blipFill>
        <p:spPr>
          <a:xfrm>
            <a:off x="1098082" y="1920240"/>
            <a:ext cx="3017520" cy="3017520"/>
          </a:xfrm>
        </p:spPr>
      </p:pic>
      <p:sp>
        <p:nvSpPr>
          <p:cNvPr id="16" name="Segnaposto testo 42">
            <a:extLst>
              <a:ext uri="{FF2B5EF4-FFF2-40B4-BE49-F238E27FC236}">
                <a16:creationId xmlns:a16="http://schemas.microsoft.com/office/drawing/2014/main" id="{7CF5EBBD-57DA-B504-CEB0-D77E2387692F}"/>
              </a:ext>
            </a:extLst>
          </p:cNvPr>
          <p:cNvSpPr txBox="1">
            <a:spLocks/>
          </p:cNvSpPr>
          <p:nvPr/>
        </p:nvSpPr>
        <p:spPr bwMode="white">
          <a:xfrm>
            <a:off x="5731013" y="3059906"/>
            <a:ext cx="5831224" cy="738187"/>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lumMod val="9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0"/>
              </a:spcBef>
            </a:pPr>
            <a:r>
              <a:rPr lang="it-IT" sz="2400" i="1" dirty="0"/>
              <a:t>Consulenza aziendale, balance scorecard, merito creditizio: un'azienda organizzata risulta più resiliente e finanziabile dalle banche.</a:t>
            </a:r>
          </a:p>
        </p:txBody>
      </p:sp>
    </p:spTree>
    <p:extLst>
      <p:ext uri="{BB962C8B-B14F-4D97-AF65-F5344CB8AC3E}">
        <p14:creationId xmlns:p14="http://schemas.microsoft.com/office/powerpoint/2010/main" val="3254689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2" name="Rectangle 11">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0813" y="1914813"/>
            <a:ext cx="6858000" cy="3028377"/>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4" name="Rectangle 13">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0814" y="1924950"/>
            <a:ext cx="6857999" cy="302837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16" name="Rectangle 15">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787196" y="4092816"/>
            <a:ext cx="2501979" cy="302838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prstClr val="white"/>
              </a:solidFill>
              <a:latin typeface="Calibri"/>
            </a:endParaRPr>
          </a:p>
        </p:txBody>
      </p:sp>
      <p:sp>
        <p:nvSpPr>
          <p:cNvPr id="18" name="Freeform: Shape 17">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147699" y="969718"/>
            <a:ext cx="292526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dirty="0">
              <a:solidFill>
                <a:prstClr val="white"/>
              </a:solidFill>
              <a:latin typeface="Calibri"/>
            </a:endParaRPr>
          </a:p>
        </p:txBody>
      </p:sp>
      <p:sp>
        <p:nvSpPr>
          <p:cNvPr id="20" name="Rectangle 19">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0822" y="1914808"/>
            <a:ext cx="6858003" cy="3028376"/>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 name="Title 1"/>
          <p:cNvSpPr>
            <a:spLocks noGrp="1"/>
          </p:cNvSpPr>
          <p:nvPr>
            <p:ph type="title"/>
          </p:nvPr>
        </p:nvSpPr>
        <p:spPr>
          <a:xfrm>
            <a:off x="1963859" y="1683757"/>
            <a:ext cx="2336449" cy="2396359"/>
          </a:xfrm>
        </p:spPr>
        <p:txBody>
          <a:bodyPr anchor="b">
            <a:normAutofit/>
          </a:bodyPr>
          <a:lstStyle/>
          <a:p>
            <a:pPr algn="r"/>
            <a:r>
              <a:rPr lang="it-IT" sz="3500" dirty="0">
                <a:solidFill>
                  <a:srgbClr val="FFFFFF"/>
                </a:solidFill>
              </a:rPr>
              <a:t>Rating MCC 2024: dal bilancio alla governance</a:t>
            </a:r>
          </a:p>
        </p:txBody>
      </p:sp>
      <p:graphicFrame>
        <p:nvGraphicFramePr>
          <p:cNvPr id="6" name="Content Placeholder 2">
            <a:extLst>
              <a:ext uri="{FF2B5EF4-FFF2-40B4-BE49-F238E27FC236}">
                <a16:creationId xmlns:a16="http://schemas.microsoft.com/office/drawing/2014/main" id="{5FD7E04E-5C28-9BCE-F487-B74B0158E416}"/>
              </a:ext>
            </a:extLst>
          </p:cNvPr>
          <p:cNvGraphicFramePr>
            <a:graphicFrameLocks noGrp="1"/>
          </p:cNvGraphicFramePr>
          <p:nvPr>
            <p:ph idx="1"/>
          </p:nvPr>
        </p:nvGraphicFramePr>
        <p:xfrm>
          <a:off x="5202789" y="750440"/>
          <a:ext cx="5000124"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B31FB07A-954B-9E0F-DF67-0D1B12B69542}"/>
              </a:ext>
            </a:extLst>
          </p:cNvPr>
          <p:cNvPicPr>
            <a:picLocks noGrp="1" noChangeAspect="1"/>
          </p:cNvPicPr>
          <p:nvPr>
            <p:ph idx="1"/>
          </p:nvPr>
        </p:nvPicPr>
        <p:blipFill>
          <a:blip r:embed="rId2"/>
          <a:stretch>
            <a:fillRect/>
          </a:stretch>
        </p:blipFill>
        <p:spPr>
          <a:xfrm>
            <a:off x="2419350" y="241300"/>
            <a:ext cx="7353300" cy="11544300"/>
          </a:xfrm>
        </p:spPr>
      </p:pic>
    </p:spTree>
    <p:extLst>
      <p:ext uri="{BB962C8B-B14F-4D97-AF65-F5344CB8AC3E}">
        <p14:creationId xmlns:p14="http://schemas.microsoft.com/office/powerpoint/2010/main" val="23356706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Cos’è il Rating MCC</a:t>
            </a:r>
          </a:p>
        </p:txBody>
      </p:sp>
      <p:sp>
        <p:nvSpPr>
          <p:cNvPr id="3" name="Content Placeholder 2"/>
          <p:cNvSpPr>
            <a:spLocks noGrp="1"/>
          </p:cNvSpPr>
          <p:nvPr>
            <p:ph idx="1"/>
          </p:nvPr>
        </p:nvSpPr>
        <p:spPr/>
        <p:txBody>
          <a:bodyPr>
            <a:normAutofit/>
          </a:bodyPr>
          <a:lstStyle/>
          <a:p>
            <a:pPr marL="0" indent="0">
              <a:buNone/>
            </a:pPr>
            <a:r>
              <a:rPr dirty="0"/>
              <a:t>• </a:t>
            </a:r>
            <a:r>
              <a:rPr dirty="0" err="1"/>
              <a:t>Strumento</a:t>
            </a:r>
            <a:r>
              <a:rPr dirty="0"/>
              <a:t> di </a:t>
            </a:r>
            <a:r>
              <a:rPr dirty="0" err="1"/>
              <a:t>valutazione</a:t>
            </a:r>
            <a:r>
              <a:rPr dirty="0"/>
              <a:t> del </a:t>
            </a:r>
            <a:r>
              <a:rPr dirty="0" err="1"/>
              <a:t>merito</a:t>
            </a:r>
            <a:r>
              <a:rPr dirty="0"/>
              <a:t> </a:t>
            </a:r>
            <a:r>
              <a:rPr dirty="0" err="1"/>
              <a:t>creditizio</a:t>
            </a:r>
            <a:r>
              <a:rPr dirty="0"/>
              <a:t> per PMI (Fondo di </a:t>
            </a:r>
            <a:r>
              <a:rPr dirty="0" err="1"/>
              <a:t>Garanzia</a:t>
            </a:r>
            <a:r>
              <a:rPr dirty="0"/>
              <a:t>)</a:t>
            </a:r>
          </a:p>
          <a:p>
            <a:pPr marL="0" indent="0">
              <a:buNone/>
            </a:pPr>
            <a:r>
              <a:rPr dirty="0"/>
              <a:t>• Due moduli: </a:t>
            </a:r>
            <a:r>
              <a:rPr dirty="0" err="1"/>
              <a:t>economico-finanziario</a:t>
            </a:r>
            <a:r>
              <a:rPr dirty="0"/>
              <a:t> (</a:t>
            </a:r>
            <a:r>
              <a:rPr dirty="0" err="1"/>
              <a:t>annuale</a:t>
            </a:r>
            <a:r>
              <a:rPr dirty="0"/>
              <a:t>) e </a:t>
            </a:r>
            <a:r>
              <a:rPr dirty="0" err="1"/>
              <a:t>andamentale</a:t>
            </a:r>
            <a:r>
              <a:rPr dirty="0"/>
              <a:t> (</a:t>
            </a:r>
            <a:r>
              <a:rPr dirty="0" err="1"/>
              <a:t>mensile</a:t>
            </a:r>
            <a:r>
              <a:rPr dirty="0"/>
              <a:t>)</a:t>
            </a:r>
          </a:p>
          <a:p>
            <a:pPr marL="0" indent="0">
              <a:buNone/>
            </a:pPr>
            <a:r>
              <a:rPr dirty="0"/>
              <a:t>• Classe </a:t>
            </a:r>
            <a:r>
              <a:rPr dirty="0" err="1"/>
              <a:t>integrata</a:t>
            </a:r>
            <a:r>
              <a:rPr dirty="0"/>
              <a:t> 1–12 → </a:t>
            </a:r>
            <a:r>
              <a:rPr dirty="0" err="1"/>
              <a:t>probabilità</a:t>
            </a:r>
            <a:r>
              <a:rPr dirty="0"/>
              <a:t> di </a:t>
            </a:r>
            <a:r>
              <a:rPr dirty="0" err="1"/>
              <a:t>inadempimento</a:t>
            </a:r>
            <a:r>
              <a:rPr dirty="0"/>
              <a:t> (PD)</a:t>
            </a:r>
          </a:p>
          <a:p>
            <a:pPr marL="0" indent="0">
              <a:buNone/>
            </a:pPr>
            <a:r>
              <a:rPr dirty="0"/>
              <a:t>• Caso </a:t>
            </a:r>
            <a:r>
              <a:rPr dirty="0" err="1"/>
              <a:t>analizzato</a:t>
            </a:r>
            <a:r>
              <a:rPr dirty="0"/>
              <a:t>: Classe 9/12 – area '</a:t>
            </a:r>
            <a:r>
              <a:rPr dirty="0" err="1"/>
              <a:t>Vulnerabilità</a:t>
            </a:r>
            <a:r>
              <a:rPr dirty="0"/>
              <a:t>' – PD ≈ 8%</a:t>
            </a:r>
          </a:p>
          <a:p>
            <a:pPr marL="0" indent="0" algn="ctr">
              <a:buNone/>
            </a:pPr>
            <a:r>
              <a:rPr dirty="0"/>
              <a:t> </a:t>
            </a:r>
            <a:r>
              <a:rPr b="1" i="1" dirty="0"/>
              <a:t>Non solo numeri: </a:t>
            </a:r>
            <a:r>
              <a:rPr b="1" i="1" dirty="0" err="1"/>
              <a:t>riflette</a:t>
            </a:r>
            <a:r>
              <a:rPr b="1" i="1" dirty="0"/>
              <a:t> il </a:t>
            </a:r>
            <a:r>
              <a:rPr b="1" i="1" dirty="0" err="1"/>
              <a:t>grado</a:t>
            </a:r>
            <a:r>
              <a:rPr b="1" i="1" dirty="0"/>
              <a:t> di </a:t>
            </a:r>
            <a:r>
              <a:rPr b="1" i="1" dirty="0" err="1"/>
              <a:t>organizzazione</a:t>
            </a:r>
            <a:r>
              <a:rPr b="1" i="1" dirty="0"/>
              <a:t> e </a:t>
            </a:r>
            <a:r>
              <a:rPr b="1" i="1" dirty="0" err="1"/>
              <a:t>controllo</a:t>
            </a:r>
            <a:r>
              <a:rPr b="1" i="1" dirty="0"/>
              <a:t> </a:t>
            </a:r>
            <a:r>
              <a:rPr b="1" i="1" dirty="0" err="1"/>
              <a:t>interno</a:t>
            </a:r>
            <a:endParaRPr b="1" i="1"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Indicatori chiave del Rating MCC</a:t>
            </a:r>
          </a:p>
        </p:txBody>
      </p:sp>
      <p:sp>
        <p:nvSpPr>
          <p:cNvPr id="3" name="Content Placeholder 2"/>
          <p:cNvSpPr>
            <a:spLocks noGrp="1"/>
          </p:cNvSpPr>
          <p:nvPr>
            <p:ph idx="1"/>
          </p:nvPr>
        </p:nvSpPr>
        <p:spPr/>
        <p:txBody>
          <a:bodyPr>
            <a:normAutofit/>
          </a:bodyPr>
          <a:lstStyle/>
          <a:p>
            <a:pPr marL="0" indent="0">
              <a:buNone/>
            </a:pPr>
            <a:r>
              <a:rPr dirty="0"/>
              <a:t>• </a:t>
            </a:r>
            <a:r>
              <a:rPr dirty="0" err="1"/>
              <a:t>Debiti</a:t>
            </a:r>
            <a:r>
              <a:rPr dirty="0"/>
              <a:t> a breve / </a:t>
            </a:r>
            <a:r>
              <a:rPr dirty="0" err="1"/>
              <a:t>Fatturato</a:t>
            </a:r>
            <a:r>
              <a:rPr dirty="0"/>
              <a:t> → 25%</a:t>
            </a:r>
          </a:p>
          <a:p>
            <a:pPr marL="0" indent="0">
              <a:buNone/>
            </a:pPr>
            <a:r>
              <a:rPr dirty="0"/>
              <a:t>• </a:t>
            </a:r>
            <a:r>
              <a:rPr dirty="0" err="1"/>
              <a:t>Oneri</a:t>
            </a:r>
            <a:r>
              <a:rPr dirty="0"/>
              <a:t> </a:t>
            </a:r>
            <a:r>
              <a:rPr dirty="0" err="1"/>
              <a:t>finanziari</a:t>
            </a:r>
            <a:r>
              <a:rPr dirty="0"/>
              <a:t> / MOL → 13%</a:t>
            </a:r>
          </a:p>
          <a:p>
            <a:pPr marL="0" indent="0">
              <a:buNone/>
            </a:pPr>
            <a:r>
              <a:rPr dirty="0"/>
              <a:t>• Patrimonio </a:t>
            </a:r>
            <a:r>
              <a:rPr dirty="0" err="1"/>
              <a:t>netto</a:t>
            </a:r>
            <a:r>
              <a:rPr dirty="0"/>
              <a:t> / </a:t>
            </a:r>
            <a:r>
              <a:rPr dirty="0" err="1"/>
              <a:t>Totale</a:t>
            </a:r>
            <a:r>
              <a:rPr dirty="0"/>
              <a:t> </a:t>
            </a:r>
            <a:r>
              <a:rPr dirty="0" err="1"/>
              <a:t>attivo</a:t>
            </a:r>
            <a:r>
              <a:rPr dirty="0"/>
              <a:t> → 18%</a:t>
            </a:r>
          </a:p>
          <a:p>
            <a:pPr marL="0" indent="0">
              <a:buNone/>
            </a:pPr>
            <a:r>
              <a:rPr dirty="0"/>
              <a:t>• </a:t>
            </a:r>
            <a:r>
              <a:rPr dirty="0" err="1"/>
              <a:t>Variazione</a:t>
            </a:r>
            <a:r>
              <a:rPr dirty="0"/>
              <a:t> </a:t>
            </a:r>
            <a:r>
              <a:rPr dirty="0" err="1"/>
              <a:t>fatturato</a:t>
            </a:r>
            <a:r>
              <a:rPr dirty="0"/>
              <a:t> → 8%</a:t>
            </a:r>
          </a:p>
          <a:p>
            <a:pPr marL="0" indent="0">
              <a:buNone/>
            </a:pPr>
            <a:r>
              <a:rPr dirty="0"/>
              <a:t>• </a:t>
            </a:r>
            <a:r>
              <a:rPr dirty="0" err="1"/>
              <a:t>Andamentale</a:t>
            </a:r>
            <a:r>
              <a:rPr dirty="0"/>
              <a:t>: </a:t>
            </a:r>
            <a:r>
              <a:rPr dirty="0" err="1"/>
              <a:t>utilizzo</a:t>
            </a:r>
            <a:r>
              <a:rPr dirty="0"/>
              <a:t> </a:t>
            </a:r>
            <a:r>
              <a:rPr dirty="0" err="1"/>
              <a:t>accordato</a:t>
            </a:r>
            <a:r>
              <a:rPr dirty="0"/>
              <a:t> &gt;80%</a:t>
            </a:r>
          </a:p>
          <a:p>
            <a:pPr marL="0" indent="0" algn="ctr">
              <a:buNone/>
            </a:pPr>
            <a:r>
              <a:rPr dirty="0" err="1">
                <a:solidFill>
                  <a:srgbClr val="FF0000"/>
                </a:solidFill>
              </a:rPr>
              <a:t>Gli</a:t>
            </a:r>
            <a:r>
              <a:rPr dirty="0">
                <a:solidFill>
                  <a:srgbClr val="FF0000"/>
                </a:solidFill>
              </a:rPr>
              <a:t> </a:t>
            </a:r>
            <a:r>
              <a:rPr dirty="0" err="1">
                <a:solidFill>
                  <a:srgbClr val="FF0000"/>
                </a:solidFill>
              </a:rPr>
              <a:t>stessi</a:t>
            </a:r>
            <a:r>
              <a:rPr dirty="0">
                <a:solidFill>
                  <a:srgbClr val="FF0000"/>
                </a:solidFill>
              </a:rPr>
              <a:t> </a:t>
            </a:r>
            <a:r>
              <a:rPr dirty="0" err="1">
                <a:solidFill>
                  <a:srgbClr val="FF0000"/>
                </a:solidFill>
              </a:rPr>
              <a:t>indicatori</a:t>
            </a:r>
            <a:r>
              <a:rPr dirty="0">
                <a:solidFill>
                  <a:srgbClr val="FF0000"/>
                </a:solidFill>
              </a:rPr>
              <a:t> </a:t>
            </a:r>
            <a:r>
              <a:rPr dirty="0" err="1">
                <a:solidFill>
                  <a:srgbClr val="FF0000"/>
                </a:solidFill>
              </a:rPr>
              <a:t>coincidono</a:t>
            </a:r>
            <a:r>
              <a:rPr dirty="0">
                <a:solidFill>
                  <a:srgbClr val="FF0000"/>
                </a:solidFill>
              </a:rPr>
              <a:t> con </a:t>
            </a:r>
            <a:r>
              <a:rPr dirty="0" err="1">
                <a:solidFill>
                  <a:srgbClr val="FF0000"/>
                </a:solidFill>
              </a:rPr>
              <a:t>gli</a:t>
            </a:r>
            <a:r>
              <a:rPr dirty="0">
                <a:solidFill>
                  <a:srgbClr val="FF0000"/>
                </a:solidFill>
              </a:rPr>
              <a:t> '</a:t>
            </a:r>
            <a:r>
              <a:rPr dirty="0" err="1">
                <a:solidFill>
                  <a:srgbClr val="FF0000"/>
                </a:solidFill>
              </a:rPr>
              <a:t>indici</a:t>
            </a:r>
            <a:r>
              <a:rPr dirty="0">
                <a:solidFill>
                  <a:srgbClr val="FF0000"/>
                </a:solidFill>
              </a:rPr>
              <a:t> della </a:t>
            </a:r>
            <a:r>
              <a:rPr dirty="0" err="1">
                <a:solidFill>
                  <a:srgbClr val="FF0000"/>
                </a:solidFill>
              </a:rPr>
              <a:t>crisi</a:t>
            </a:r>
            <a:r>
              <a:rPr dirty="0">
                <a:solidFill>
                  <a:srgbClr val="FF0000"/>
                </a:solidFill>
              </a:rPr>
              <a:t> </a:t>
            </a:r>
            <a:r>
              <a:rPr dirty="0" err="1">
                <a:solidFill>
                  <a:srgbClr val="FF0000"/>
                </a:solidFill>
              </a:rPr>
              <a:t>d’impresa</a:t>
            </a:r>
            <a:r>
              <a:rPr dirty="0">
                <a:solidFill>
                  <a:srgbClr val="FF0000"/>
                </a:solidFill>
              </a:rPr>
              <a:t>' (</a:t>
            </a:r>
            <a:r>
              <a:rPr dirty="0" err="1">
                <a:solidFill>
                  <a:srgbClr val="FF0000"/>
                </a:solidFill>
              </a:rPr>
              <a:t>D.Lgs</a:t>
            </a:r>
            <a:r>
              <a:rPr dirty="0">
                <a:solidFill>
                  <a:srgbClr val="FF0000"/>
                </a:solidFill>
              </a:rPr>
              <a:t>. 14/2019)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Governance e nuove normative</a:t>
            </a:r>
          </a:p>
        </p:txBody>
      </p:sp>
      <p:sp>
        <p:nvSpPr>
          <p:cNvPr id="3" name="Content Placeholder 2"/>
          <p:cNvSpPr>
            <a:spLocks noGrp="1"/>
          </p:cNvSpPr>
          <p:nvPr>
            <p:ph idx="1"/>
          </p:nvPr>
        </p:nvSpPr>
        <p:spPr/>
        <p:txBody>
          <a:bodyPr>
            <a:normAutofit fontScale="92500"/>
          </a:bodyPr>
          <a:lstStyle/>
          <a:p>
            <a:pPr marL="0" indent="0" algn="ctr">
              <a:buNone/>
            </a:pPr>
            <a:r>
              <a:rPr i="1" u="sng" dirty="0" err="1"/>
              <a:t>Codice</a:t>
            </a:r>
            <a:r>
              <a:rPr i="1" u="sng" dirty="0"/>
              <a:t> della </a:t>
            </a:r>
            <a:r>
              <a:rPr i="1" u="sng" dirty="0" err="1"/>
              <a:t>crisi</a:t>
            </a:r>
            <a:r>
              <a:rPr i="1" u="sng" dirty="0"/>
              <a:t> – GDPR – DORA – NIS2</a:t>
            </a:r>
            <a:endParaRPr lang="it-IT" i="1" u="sng" dirty="0"/>
          </a:p>
          <a:p>
            <a:pPr marL="0" indent="0">
              <a:buNone/>
            </a:pPr>
            <a:endParaRPr lang="it-IT" dirty="0"/>
          </a:p>
          <a:p>
            <a:pPr marL="0" indent="0">
              <a:buNone/>
            </a:pPr>
            <a:r>
              <a:rPr lang="it-IT" dirty="0"/>
              <a:t>- </a:t>
            </a:r>
            <a:r>
              <a:rPr dirty="0"/>
              <a:t>Tutte </a:t>
            </a:r>
            <a:r>
              <a:rPr dirty="0" err="1"/>
              <a:t>impongono</a:t>
            </a:r>
            <a:r>
              <a:rPr dirty="0"/>
              <a:t> </a:t>
            </a:r>
            <a:r>
              <a:rPr dirty="0" err="1"/>
              <a:t>sistemi</a:t>
            </a:r>
            <a:r>
              <a:rPr dirty="0"/>
              <a:t> di </a:t>
            </a:r>
            <a:r>
              <a:rPr dirty="0" err="1"/>
              <a:t>monitoraggio</a:t>
            </a:r>
            <a:r>
              <a:rPr dirty="0"/>
              <a:t> e </a:t>
            </a:r>
            <a:r>
              <a:rPr dirty="0" err="1"/>
              <a:t>continuità</a:t>
            </a:r>
            <a:r>
              <a:rPr dirty="0"/>
              <a:t> </a:t>
            </a:r>
            <a:r>
              <a:rPr dirty="0" err="1"/>
              <a:t>operativa</a:t>
            </a:r>
            <a:r>
              <a:rPr lang="it-IT" dirty="0"/>
              <a:t>;</a:t>
            </a:r>
            <a:endParaRPr dirty="0"/>
          </a:p>
          <a:p>
            <a:pPr marL="0" indent="0">
              <a:buNone/>
            </a:pPr>
            <a:r>
              <a:rPr lang="it-IT" dirty="0"/>
              <a:t>- </a:t>
            </a:r>
            <a:r>
              <a:rPr dirty="0"/>
              <a:t>Il Fondo MCC valuta </a:t>
            </a:r>
            <a:r>
              <a:rPr dirty="0" err="1"/>
              <a:t>anche</a:t>
            </a:r>
            <a:r>
              <a:rPr dirty="0"/>
              <a:t> la </a:t>
            </a:r>
            <a:r>
              <a:rPr dirty="0" err="1"/>
              <a:t>qualità</a:t>
            </a:r>
            <a:r>
              <a:rPr dirty="0"/>
              <a:t> della governance</a:t>
            </a:r>
            <a:r>
              <a:rPr lang="it-IT" dirty="0"/>
              <a:t>;</a:t>
            </a:r>
            <a:endParaRPr dirty="0"/>
          </a:p>
          <a:p>
            <a:pPr marL="0" indent="0">
              <a:buNone/>
            </a:pPr>
            <a:r>
              <a:rPr lang="it-IT" dirty="0"/>
              <a:t>- </a:t>
            </a:r>
            <a:r>
              <a:rPr dirty="0" err="1"/>
              <a:t>Incidenti</a:t>
            </a:r>
            <a:r>
              <a:rPr dirty="0"/>
              <a:t> cyber o </a:t>
            </a:r>
            <a:r>
              <a:rPr dirty="0" err="1"/>
              <a:t>sanzioni</a:t>
            </a:r>
            <a:r>
              <a:rPr dirty="0"/>
              <a:t> privacy = </a:t>
            </a:r>
            <a:r>
              <a:rPr dirty="0" err="1"/>
              <a:t>peggioramento</a:t>
            </a:r>
            <a:r>
              <a:rPr dirty="0"/>
              <a:t> del </a:t>
            </a:r>
            <a:r>
              <a:rPr dirty="0" err="1"/>
              <a:t>profilo</a:t>
            </a:r>
            <a:r>
              <a:rPr dirty="0"/>
              <a:t> MCC</a:t>
            </a:r>
          </a:p>
          <a:p>
            <a:pPr marL="0" indent="0" algn="ctr">
              <a:buNone/>
            </a:pPr>
            <a:r>
              <a:rPr b="1" i="1" dirty="0"/>
              <a:t>Il </a:t>
            </a:r>
            <a:r>
              <a:rPr b="1" i="1" dirty="0" err="1"/>
              <a:t>merito</a:t>
            </a:r>
            <a:r>
              <a:rPr b="1" i="1" dirty="0"/>
              <a:t> </a:t>
            </a:r>
            <a:r>
              <a:rPr b="1" i="1" dirty="0" err="1"/>
              <a:t>creditizio</a:t>
            </a:r>
            <a:r>
              <a:rPr b="1" i="1" dirty="0"/>
              <a:t> </a:t>
            </a:r>
            <a:r>
              <a:rPr b="1" i="1" dirty="0" err="1"/>
              <a:t>diventa</a:t>
            </a:r>
            <a:r>
              <a:rPr b="1" i="1" dirty="0"/>
              <a:t> la </a:t>
            </a:r>
            <a:r>
              <a:rPr b="1" i="1" dirty="0" err="1"/>
              <a:t>misura</a:t>
            </a:r>
            <a:r>
              <a:rPr b="1" i="1" dirty="0"/>
              <a:t> </a:t>
            </a:r>
            <a:r>
              <a:rPr b="1" i="1" dirty="0" err="1"/>
              <a:t>sintetica</a:t>
            </a:r>
            <a:r>
              <a:rPr b="1" i="1" dirty="0"/>
              <a:t> della compliance </a:t>
            </a:r>
            <a:r>
              <a:rPr b="1" i="1" dirty="0" err="1"/>
              <a:t>aziendale</a:t>
            </a:r>
            <a:endParaRPr b="1" i="1"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t>Responsabilità penali e rating</a:t>
            </a:r>
          </a:p>
        </p:txBody>
      </p:sp>
      <p:sp>
        <p:nvSpPr>
          <p:cNvPr id="3" name="Content Placeholder 2"/>
          <p:cNvSpPr>
            <a:spLocks noGrp="1"/>
          </p:cNvSpPr>
          <p:nvPr>
            <p:ph idx="1"/>
          </p:nvPr>
        </p:nvSpPr>
        <p:spPr/>
        <p:txBody>
          <a:bodyPr>
            <a:normAutofit/>
          </a:bodyPr>
          <a:lstStyle/>
          <a:p>
            <a:pPr marL="0" indent="0" algn="ctr">
              <a:buNone/>
            </a:pPr>
            <a:r>
              <a:rPr b="1" i="1" dirty="0"/>
              <a:t>Quando il rating </a:t>
            </a:r>
            <a:r>
              <a:rPr b="1" i="1" dirty="0" err="1"/>
              <a:t>parla</a:t>
            </a:r>
            <a:r>
              <a:rPr b="1" i="1" dirty="0"/>
              <a:t> ai </a:t>
            </a:r>
            <a:r>
              <a:rPr b="1" i="1" dirty="0" err="1"/>
              <a:t>giudici</a:t>
            </a:r>
            <a:r>
              <a:rPr b="1" i="1" dirty="0"/>
              <a:t>:</a:t>
            </a:r>
          </a:p>
          <a:p>
            <a:pPr marL="0" indent="0">
              <a:buNone/>
            </a:pPr>
            <a:r>
              <a:rPr lang="it-IT" dirty="0"/>
              <a:t>- </a:t>
            </a:r>
            <a:r>
              <a:rPr dirty="0"/>
              <a:t>Dati MCC </a:t>
            </a:r>
            <a:r>
              <a:rPr dirty="0" err="1"/>
              <a:t>mostrano</a:t>
            </a:r>
            <a:r>
              <a:rPr dirty="0"/>
              <a:t> se </a:t>
            </a:r>
            <a:r>
              <a:rPr dirty="0" err="1"/>
              <a:t>l’amministrazione</a:t>
            </a:r>
            <a:r>
              <a:rPr dirty="0"/>
              <a:t> ha </a:t>
            </a:r>
            <a:r>
              <a:rPr dirty="0" err="1"/>
              <a:t>reagito</a:t>
            </a:r>
            <a:r>
              <a:rPr dirty="0"/>
              <a:t> a </a:t>
            </a:r>
            <a:r>
              <a:rPr dirty="0" err="1"/>
              <a:t>segnali</a:t>
            </a:r>
            <a:r>
              <a:rPr dirty="0"/>
              <a:t> di </a:t>
            </a:r>
            <a:r>
              <a:rPr dirty="0" err="1"/>
              <a:t>crisi</a:t>
            </a:r>
            <a:endParaRPr dirty="0"/>
          </a:p>
          <a:p>
            <a:pPr marL="0" indent="0">
              <a:buNone/>
            </a:pPr>
            <a:r>
              <a:rPr lang="it-IT" dirty="0"/>
              <a:t>- </a:t>
            </a:r>
            <a:r>
              <a:rPr dirty="0" err="1"/>
              <a:t>Ignorare</a:t>
            </a:r>
            <a:r>
              <a:rPr dirty="0"/>
              <a:t> un </a:t>
            </a:r>
            <a:r>
              <a:rPr dirty="0" err="1"/>
              <a:t>peggioramento</a:t>
            </a:r>
            <a:r>
              <a:rPr dirty="0"/>
              <a:t> → </a:t>
            </a:r>
            <a:r>
              <a:rPr dirty="0" err="1"/>
              <a:t>omessa</a:t>
            </a:r>
            <a:r>
              <a:rPr dirty="0"/>
              <a:t> </a:t>
            </a:r>
            <a:r>
              <a:rPr dirty="0" err="1"/>
              <a:t>vigilanza</a:t>
            </a:r>
            <a:endParaRPr dirty="0"/>
          </a:p>
          <a:p>
            <a:pPr marL="0" indent="0">
              <a:buNone/>
            </a:pPr>
            <a:r>
              <a:rPr lang="it-IT" dirty="0"/>
              <a:t>- </a:t>
            </a:r>
            <a:r>
              <a:rPr dirty="0" err="1"/>
              <a:t>Documentare</a:t>
            </a:r>
            <a:r>
              <a:rPr dirty="0"/>
              <a:t> </a:t>
            </a:r>
            <a:r>
              <a:rPr dirty="0" err="1"/>
              <a:t>azioni</a:t>
            </a:r>
            <a:r>
              <a:rPr dirty="0"/>
              <a:t> </a:t>
            </a:r>
            <a:r>
              <a:rPr dirty="0" err="1"/>
              <a:t>correttive</a:t>
            </a:r>
            <a:r>
              <a:rPr dirty="0"/>
              <a:t> → </a:t>
            </a:r>
            <a:r>
              <a:rPr dirty="0" err="1"/>
              <a:t>diligenza</a:t>
            </a:r>
            <a:r>
              <a:rPr dirty="0"/>
              <a:t> e buona </a:t>
            </a:r>
            <a:r>
              <a:rPr dirty="0" err="1"/>
              <a:t>fede</a:t>
            </a:r>
            <a:endParaRPr dirty="0"/>
          </a:p>
          <a:p>
            <a:pPr marL="0" indent="0" algn="ctr">
              <a:buNone/>
            </a:pPr>
            <a:r>
              <a:rPr i="1" dirty="0">
                <a:solidFill>
                  <a:srgbClr val="FF0000"/>
                </a:solidFill>
              </a:rPr>
              <a:t>Il rating MCC </a:t>
            </a:r>
            <a:r>
              <a:rPr i="1" dirty="0" err="1">
                <a:solidFill>
                  <a:srgbClr val="FF0000"/>
                </a:solidFill>
              </a:rPr>
              <a:t>può</a:t>
            </a:r>
            <a:r>
              <a:rPr i="1" dirty="0">
                <a:solidFill>
                  <a:srgbClr val="FF0000"/>
                </a:solidFill>
              </a:rPr>
              <a:t> </a:t>
            </a:r>
            <a:r>
              <a:rPr i="1" dirty="0" err="1">
                <a:solidFill>
                  <a:srgbClr val="FF0000"/>
                </a:solidFill>
              </a:rPr>
              <a:t>essere</a:t>
            </a:r>
            <a:r>
              <a:rPr i="1" dirty="0">
                <a:solidFill>
                  <a:srgbClr val="FF0000"/>
                </a:solidFill>
              </a:rPr>
              <a:t> uno </a:t>
            </a:r>
            <a:r>
              <a:rPr i="1" dirty="0" err="1">
                <a:solidFill>
                  <a:srgbClr val="FF0000"/>
                </a:solidFill>
              </a:rPr>
              <a:t>strumento</a:t>
            </a:r>
            <a:r>
              <a:rPr i="1" dirty="0">
                <a:solidFill>
                  <a:srgbClr val="FF0000"/>
                </a:solidFill>
              </a:rPr>
              <a:t> </a:t>
            </a:r>
            <a:r>
              <a:rPr i="1" dirty="0" err="1">
                <a:solidFill>
                  <a:srgbClr val="FF0000"/>
                </a:solidFill>
              </a:rPr>
              <a:t>probatorio</a:t>
            </a:r>
            <a:r>
              <a:rPr i="1" dirty="0">
                <a:solidFill>
                  <a:srgbClr val="FF0000"/>
                </a:solidFill>
              </a:rPr>
              <a:t> di </a:t>
            </a:r>
            <a:r>
              <a:rPr i="1" dirty="0" err="1">
                <a:solidFill>
                  <a:srgbClr val="FF0000"/>
                </a:solidFill>
              </a:rPr>
              <a:t>corretta</a:t>
            </a:r>
            <a:r>
              <a:rPr i="1" dirty="0">
                <a:solidFill>
                  <a:srgbClr val="FF0000"/>
                </a:solidFill>
              </a:rPr>
              <a:t> </a:t>
            </a:r>
            <a:r>
              <a:rPr i="1" dirty="0" err="1">
                <a:solidFill>
                  <a:srgbClr val="FF0000"/>
                </a:solidFill>
              </a:rPr>
              <a:t>gestione</a:t>
            </a:r>
            <a:endParaRPr i="1" dirty="0">
              <a:solidFill>
                <a:srgbClr val="FF0000"/>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err="1"/>
              <a:t>Prevenire</a:t>
            </a:r>
            <a:r>
              <a:rPr dirty="0"/>
              <a:t> con il </a:t>
            </a:r>
            <a:r>
              <a:rPr dirty="0" err="1"/>
              <a:t>Modello</a:t>
            </a:r>
            <a:r>
              <a:rPr dirty="0"/>
              <a:t> 231</a:t>
            </a:r>
          </a:p>
        </p:txBody>
      </p:sp>
      <p:sp>
        <p:nvSpPr>
          <p:cNvPr id="3" name="Content Placeholder 2"/>
          <p:cNvSpPr>
            <a:spLocks noGrp="1"/>
          </p:cNvSpPr>
          <p:nvPr>
            <p:ph idx="1"/>
          </p:nvPr>
        </p:nvSpPr>
        <p:spPr/>
        <p:txBody>
          <a:bodyPr>
            <a:normAutofit lnSpcReduction="10000"/>
          </a:bodyPr>
          <a:lstStyle/>
          <a:p>
            <a:pPr marL="0" indent="0">
              <a:buNone/>
            </a:pPr>
            <a:r>
              <a:rPr b="1" i="1" u="sng" dirty="0" err="1"/>
              <a:t>Modello</a:t>
            </a:r>
            <a:r>
              <a:rPr b="1" i="1" u="sng" dirty="0"/>
              <a:t> 231 = </a:t>
            </a:r>
            <a:r>
              <a:rPr b="1" i="1" u="sng" dirty="0" err="1"/>
              <a:t>prevenzione</a:t>
            </a:r>
            <a:r>
              <a:rPr b="1" i="1" u="sng" dirty="0"/>
              <a:t> </a:t>
            </a:r>
            <a:r>
              <a:rPr b="1" i="1" u="sng" dirty="0" err="1"/>
              <a:t>organizzativa</a:t>
            </a:r>
            <a:r>
              <a:rPr b="1" i="1" u="sng" dirty="0"/>
              <a:t> e </a:t>
            </a:r>
            <a:r>
              <a:rPr b="1" i="1" u="sng" dirty="0" err="1"/>
              <a:t>reputazionale</a:t>
            </a:r>
            <a:endParaRPr b="1" i="1" u="sng" dirty="0"/>
          </a:p>
          <a:p>
            <a:endParaRPr dirty="0"/>
          </a:p>
          <a:p>
            <a:pPr marL="0" indent="0">
              <a:buNone/>
            </a:pPr>
            <a:r>
              <a:rPr dirty="0"/>
              <a:t>• </a:t>
            </a:r>
            <a:r>
              <a:rPr dirty="0" err="1"/>
              <a:t>Riduce</a:t>
            </a:r>
            <a:r>
              <a:rPr dirty="0"/>
              <a:t> la </a:t>
            </a:r>
            <a:r>
              <a:rPr dirty="0" err="1"/>
              <a:t>probabilità</a:t>
            </a:r>
            <a:r>
              <a:rPr dirty="0"/>
              <a:t> di </a:t>
            </a:r>
            <a:r>
              <a:rPr dirty="0" err="1"/>
              <a:t>eventi</a:t>
            </a:r>
            <a:r>
              <a:rPr dirty="0"/>
              <a:t> </a:t>
            </a:r>
            <a:r>
              <a:rPr dirty="0" err="1"/>
              <a:t>pregiudizievoli</a:t>
            </a:r>
            <a:r>
              <a:rPr dirty="0"/>
              <a:t> → </a:t>
            </a:r>
            <a:r>
              <a:rPr dirty="0" err="1"/>
              <a:t>migliora</a:t>
            </a:r>
            <a:r>
              <a:rPr dirty="0"/>
              <a:t> la </a:t>
            </a:r>
            <a:r>
              <a:rPr dirty="0" err="1"/>
              <a:t>classe</a:t>
            </a:r>
            <a:r>
              <a:rPr dirty="0"/>
              <a:t> MCC</a:t>
            </a:r>
          </a:p>
          <a:p>
            <a:pPr marL="0" indent="0">
              <a:buNone/>
            </a:pPr>
            <a:r>
              <a:rPr dirty="0"/>
              <a:t>• Introduce procedure, </a:t>
            </a:r>
            <a:r>
              <a:rPr dirty="0" err="1"/>
              <a:t>controlli</a:t>
            </a:r>
            <a:r>
              <a:rPr dirty="0"/>
              <a:t> e </a:t>
            </a:r>
            <a:r>
              <a:rPr dirty="0" err="1"/>
              <a:t>formazione</a:t>
            </a:r>
            <a:endParaRPr dirty="0"/>
          </a:p>
          <a:p>
            <a:pPr marL="0" indent="0">
              <a:buNone/>
            </a:pPr>
            <a:r>
              <a:rPr dirty="0"/>
              <a:t>• Le </a:t>
            </a:r>
            <a:r>
              <a:rPr dirty="0" err="1"/>
              <a:t>banche</a:t>
            </a:r>
            <a:r>
              <a:rPr dirty="0"/>
              <a:t> </a:t>
            </a:r>
            <a:r>
              <a:rPr dirty="0" err="1"/>
              <a:t>apprezzano</a:t>
            </a:r>
            <a:r>
              <a:rPr dirty="0"/>
              <a:t> </a:t>
            </a:r>
            <a:r>
              <a:rPr dirty="0" err="1"/>
              <a:t>imprese</a:t>
            </a:r>
            <a:r>
              <a:rPr dirty="0"/>
              <a:t> con governance </a:t>
            </a:r>
            <a:r>
              <a:rPr dirty="0" err="1"/>
              <a:t>certificata</a:t>
            </a:r>
            <a:endParaRPr dirty="0"/>
          </a:p>
          <a:p>
            <a:endParaRPr dirty="0"/>
          </a:p>
          <a:p>
            <a:pPr marL="0" indent="0" algn="ctr">
              <a:buNone/>
            </a:pPr>
            <a:r>
              <a:rPr dirty="0">
                <a:solidFill>
                  <a:srgbClr val="FF0000"/>
                </a:solidFill>
              </a:rPr>
              <a:t>'</a:t>
            </a:r>
            <a:r>
              <a:rPr dirty="0" err="1">
                <a:solidFill>
                  <a:srgbClr val="FF0000"/>
                </a:solidFill>
              </a:rPr>
              <a:t>Prevenire</a:t>
            </a:r>
            <a:r>
              <a:rPr dirty="0">
                <a:solidFill>
                  <a:srgbClr val="FF0000"/>
                </a:solidFill>
              </a:rPr>
              <a:t> </a:t>
            </a:r>
            <a:r>
              <a:rPr dirty="0" err="1">
                <a:solidFill>
                  <a:srgbClr val="FF0000"/>
                </a:solidFill>
              </a:rPr>
              <a:t>è</a:t>
            </a:r>
            <a:r>
              <a:rPr dirty="0">
                <a:solidFill>
                  <a:srgbClr val="FF0000"/>
                </a:solidFill>
              </a:rPr>
              <a:t> </a:t>
            </a:r>
            <a:r>
              <a:rPr dirty="0" err="1">
                <a:solidFill>
                  <a:srgbClr val="FF0000"/>
                </a:solidFill>
              </a:rPr>
              <a:t>meglio</a:t>
            </a:r>
            <a:r>
              <a:rPr dirty="0">
                <a:solidFill>
                  <a:srgbClr val="FF0000"/>
                </a:solidFill>
              </a:rPr>
              <a:t> </a:t>
            </a:r>
            <a:r>
              <a:rPr dirty="0" err="1">
                <a:solidFill>
                  <a:srgbClr val="FF0000"/>
                </a:solidFill>
              </a:rPr>
              <a:t>che</a:t>
            </a:r>
            <a:r>
              <a:rPr dirty="0">
                <a:solidFill>
                  <a:srgbClr val="FF0000"/>
                </a:solidFill>
              </a:rPr>
              <a:t> curare' vale </a:t>
            </a:r>
            <a:r>
              <a:rPr dirty="0" err="1">
                <a:solidFill>
                  <a:srgbClr val="FF0000"/>
                </a:solidFill>
              </a:rPr>
              <a:t>anche</a:t>
            </a:r>
            <a:r>
              <a:rPr dirty="0">
                <a:solidFill>
                  <a:srgbClr val="FF0000"/>
                </a:solidFill>
              </a:rPr>
              <a:t> per il </a:t>
            </a:r>
            <a:r>
              <a:rPr dirty="0" err="1">
                <a:solidFill>
                  <a:srgbClr val="FF0000"/>
                </a:solidFill>
              </a:rPr>
              <a:t>merito</a:t>
            </a:r>
            <a:r>
              <a:rPr dirty="0">
                <a:solidFill>
                  <a:srgbClr val="FF0000"/>
                </a:solidFill>
              </a:rPr>
              <a:t> </a:t>
            </a:r>
            <a:r>
              <a:rPr dirty="0" err="1">
                <a:solidFill>
                  <a:srgbClr val="FF0000"/>
                </a:solidFill>
              </a:rPr>
              <a:t>creditizio</a:t>
            </a:r>
            <a:endParaRPr dirty="0">
              <a:solidFill>
                <a:srgbClr val="FF0000"/>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t>Conclusion</a:t>
            </a:r>
            <a:r>
              <a:rPr lang="it-IT" dirty="0"/>
              <a:t>e</a:t>
            </a:r>
            <a:endParaRPr dirty="0"/>
          </a:p>
        </p:txBody>
      </p:sp>
      <p:sp>
        <p:nvSpPr>
          <p:cNvPr id="3" name="Content Placeholder 2"/>
          <p:cNvSpPr>
            <a:spLocks noGrp="1"/>
          </p:cNvSpPr>
          <p:nvPr>
            <p:ph idx="1"/>
          </p:nvPr>
        </p:nvSpPr>
        <p:spPr/>
        <p:txBody>
          <a:bodyPr>
            <a:normAutofit fontScale="85000" lnSpcReduction="10000"/>
          </a:bodyPr>
          <a:lstStyle/>
          <a:p>
            <a:pPr marL="0" indent="0">
              <a:buNone/>
            </a:pPr>
            <a:r>
              <a:rPr dirty="0"/>
              <a:t>🚀 Dal rating alla </a:t>
            </a:r>
            <a:r>
              <a:rPr dirty="0" err="1"/>
              <a:t>resilienza</a:t>
            </a:r>
            <a:endParaRPr dirty="0"/>
          </a:p>
          <a:p>
            <a:endParaRPr dirty="0"/>
          </a:p>
          <a:p>
            <a:pPr marL="0" indent="0">
              <a:buNone/>
            </a:pPr>
            <a:r>
              <a:rPr dirty="0"/>
              <a:t>• Il rating MCC non </a:t>
            </a:r>
            <a:r>
              <a:rPr dirty="0" err="1"/>
              <a:t>è</a:t>
            </a:r>
            <a:r>
              <a:rPr dirty="0"/>
              <a:t> </a:t>
            </a:r>
            <a:r>
              <a:rPr dirty="0" err="1"/>
              <a:t>una</a:t>
            </a:r>
            <a:r>
              <a:rPr dirty="0"/>
              <a:t> </a:t>
            </a:r>
            <a:r>
              <a:rPr dirty="0" err="1"/>
              <a:t>pagella</a:t>
            </a:r>
            <a:r>
              <a:rPr dirty="0"/>
              <a:t>: </a:t>
            </a:r>
            <a:r>
              <a:rPr dirty="0" err="1"/>
              <a:t>è</a:t>
            </a:r>
            <a:r>
              <a:rPr dirty="0"/>
              <a:t> un </a:t>
            </a:r>
            <a:r>
              <a:rPr dirty="0" err="1"/>
              <a:t>termometro</a:t>
            </a:r>
            <a:r>
              <a:rPr dirty="0"/>
              <a:t> di fiducia</a:t>
            </a:r>
          </a:p>
          <a:p>
            <a:pPr marL="0" indent="0">
              <a:buNone/>
            </a:pPr>
            <a:r>
              <a:rPr dirty="0"/>
              <a:t>• </a:t>
            </a:r>
            <a:r>
              <a:rPr dirty="0" err="1"/>
              <a:t>Governare</a:t>
            </a:r>
            <a:r>
              <a:rPr dirty="0"/>
              <a:t> </a:t>
            </a:r>
            <a:r>
              <a:rPr dirty="0" err="1"/>
              <a:t>i</a:t>
            </a:r>
            <a:r>
              <a:rPr dirty="0"/>
              <a:t> numeri = </a:t>
            </a:r>
            <a:r>
              <a:rPr dirty="0" err="1"/>
              <a:t>governare</a:t>
            </a:r>
            <a:r>
              <a:rPr dirty="0"/>
              <a:t> il </a:t>
            </a:r>
            <a:r>
              <a:rPr dirty="0" err="1"/>
              <a:t>rischio</a:t>
            </a:r>
            <a:endParaRPr dirty="0"/>
          </a:p>
          <a:p>
            <a:pPr marL="0" indent="0">
              <a:buNone/>
            </a:pPr>
            <a:r>
              <a:rPr dirty="0"/>
              <a:t>• </a:t>
            </a:r>
            <a:r>
              <a:rPr dirty="0" err="1"/>
              <a:t>Imprese</a:t>
            </a:r>
            <a:r>
              <a:rPr dirty="0"/>
              <a:t> </a:t>
            </a:r>
            <a:r>
              <a:rPr dirty="0" err="1"/>
              <a:t>consapevoli</a:t>
            </a:r>
            <a:r>
              <a:rPr dirty="0"/>
              <a:t> </a:t>
            </a:r>
            <a:r>
              <a:rPr dirty="0" err="1"/>
              <a:t>sono</a:t>
            </a:r>
            <a:r>
              <a:rPr dirty="0"/>
              <a:t> </a:t>
            </a:r>
            <a:r>
              <a:rPr dirty="0" err="1"/>
              <a:t>più</a:t>
            </a:r>
            <a:r>
              <a:rPr dirty="0"/>
              <a:t> </a:t>
            </a:r>
            <a:r>
              <a:rPr dirty="0" err="1"/>
              <a:t>finanziabili</a:t>
            </a:r>
            <a:endParaRPr dirty="0"/>
          </a:p>
          <a:p>
            <a:endParaRPr dirty="0"/>
          </a:p>
          <a:p>
            <a:r>
              <a:rPr dirty="0">
                <a:solidFill>
                  <a:srgbClr val="FF0000"/>
                </a:solidFill>
              </a:rPr>
              <a:t>AFB Management </a:t>
            </a:r>
            <a:r>
              <a:rPr dirty="0" err="1">
                <a:solidFill>
                  <a:srgbClr val="FF0000"/>
                </a:solidFill>
              </a:rPr>
              <a:t>accompagna</a:t>
            </a:r>
            <a:r>
              <a:rPr dirty="0">
                <a:solidFill>
                  <a:srgbClr val="FF0000"/>
                </a:solidFill>
              </a:rPr>
              <a:t> le </a:t>
            </a:r>
            <a:r>
              <a:rPr dirty="0" err="1">
                <a:solidFill>
                  <a:srgbClr val="FF0000"/>
                </a:solidFill>
              </a:rPr>
              <a:t>aziende</a:t>
            </a:r>
            <a:r>
              <a:rPr dirty="0">
                <a:solidFill>
                  <a:srgbClr val="FF0000"/>
                </a:solidFill>
              </a:rPr>
              <a:t> </a:t>
            </a:r>
            <a:r>
              <a:rPr dirty="0" err="1">
                <a:solidFill>
                  <a:srgbClr val="FF0000"/>
                </a:solidFill>
              </a:rPr>
              <a:t>nel</a:t>
            </a:r>
            <a:r>
              <a:rPr dirty="0">
                <a:solidFill>
                  <a:srgbClr val="FF0000"/>
                </a:solidFill>
              </a:rPr>
              <a:t> </a:t>
            </a:r>
            <a:r>
              <a:rPr dirty="0" err="1">
                <a:solidFill>
                  <a:srgbClr val="FF0000"/>
                </a:solidFill>
              </a:rPr>
              <a:t>miglioramento</a:t>
            </a:r>
            <a:r>
              <a:rPr dirty="0">
                <a:solidFill>
                  <a:srgbClr val="FF0000"/>
                </a:solidFill>
              </a:rPr>
              <a:t> continuo</a:t>
            </a:r>
          </a:p>
          <a:p>
            <a:endParaRPr dirty="0"/>
          </a:p>
          <a:p>
            <a:pPr marL="0" indent="0">
              <a:buNone/>
            </a:pPr>
            <a:r>
              <a:rPr b="1" i="1" dirty="0"/>
              <a:t>“Il </a:t>
            </a:r>
            <a:r>
              <a:rPr b="1" i="1" dirty="0" err="1"/>
              <a:t>merito</a:t>
            </a:r>
            <a:r>
              <a:rPr b="1" i="1" dirty="0"/>
              <a:t> </a:t>
            </a:r>
            <a:r>
              <a:rPr b="1" i="1" dirty="0" err="1"/>
              <a:t>creditizio</a:t>
            </a:r>
            <a:r>
              <a:rPr b="1" i="1" dirty="0"/>
              <a:t> </a:t>
            </a:r>
            <a:r>
              <a:rPr b="1" i="1" dirty="0" err="1"/>
              <a:t>è</a:t>
            </a:r>
            <a:r>
              <a:rPr b="1" i="1" dirty="0"/>
              <a:t> </a:t>
            </a:r>
            <a:r>
              <a:rPr b="1" i="1" dirty="0" err="1"/>
              <a:t>una</a:t>
            </a:r>
            <a:r>
              <a:rPr b="1" i="1" dirty="0"/>
              <a:t> </a:t>
            </a:r>
            <a:r>
              <a:rPr b="1" i="1" dirty="0" err="1"/>
              <a:t>conseguenza</a:t>
            </a:r>
            <a:r>
              <a:rPr b="1" i="1" dirty="0"/>
              <a:t> </a:t>
            </a:r>
            <a:r>
              <a:rPr b="1" i="1" dirty="0" err="1"/>
              <a:t>naturale</a:t>
            </a:r>
            <a:r>
              <a:rPr b="1" i="1" dirty="0"/>
              <a:t> di </a:t>
            </a:r>
            <a:r>
              <a:rPr b="1" i="1" dirty="0" err="1"/>
              <a:t>una</a:t>
            </a:r>
            <a:r>
              <a:rPr b="1" i="1" dirty="0"/>
              <a:t> buona governance.”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7C7B6E-093A-1993-078D-66A6591AE55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1FB42BAF-28D1-8650-1702-09AA2E9BB551}"/>
              </a:ext>
            </a:extLst>
          </p:cNvPr>
          <p:cNvSpPr>
            <a:spLocks noGrp="1"/>
          </p:cNvSpPr>
          <p:nvPr>
            <p:ph type="title"/>
          </p:nvPr>
        </p:nvSpPr>
        <p:spPr>
          <a:xfrm>
            <a:off x="1184229" y="2020956"/>
            <a:ext cx="8596668" cy="2183295"/>
          </a:xfrm>
        </p:spPr>
        <p:txBody>
          <a:bodyPr anchor="ctr">
            <a:normAutofit fontScale="90000"/>
          </a:bodyPr>
          <a:lstStyle/>
          <a:p>
            <a:r>
              <a:rPr lang="it-IT" b="1" dirty="0"/>
              <a:t>LA RESPONSABILITA’ DI QUESTE FIGURE AZIENDALI E’ UNA RESPONSABILITA’ DA INADEMPIMENTO E SI CONFIGURA:</a:t>
            </a:r>
            <a:br>
              <a:rPr lang="it-IT" b="1" dirty="0"/>
            </a:br>
            <a:br>
              <a:rPr lang="it-IT" b="1" dirty="0"/>
            </a:br>
            <a:r>
              <a:rPr lang="it-IT" b="1" dirty="0"/>
              <a:t>a) IN UNA VIOLAZIONE DI UN OBBLIGO LORO IMPOSTO</a:t>
            </a:r>
            <a:br>
              <a:rPr lang="it-IT" b="1" dirty="0"/>
            </a:br>
            <a:r>
              <a:rPr lang="it-IT" b="1" dirty="0"/>
              <a:t>b) IN UNA CREAZIONE DI UN DANNO</a:t>
            </a:r>
            <a:br>
              <a:rPr lang="it-IT" b="1" dirty="0"/>
            </a:br>
            <a:r>
              <a:rPr lang="it-IT" b="1" dirty="0"/>
              <a:t>c) NELLA PRESENZA DI UN NESSO DI CAUSALITA’ FRA VIOLAZIONE E DANNO</a:t>
            </a:r>
          </a:p>
        </p:txBody>
      </p:sp>
      <p:sp>
        <p:nvSpPr>
          <p:cNvPr id="4" name="Segnaposto piè di pagina 3">
            <a:extLst>
              <a:ext uri="{FF2B5EF4-FFF2-40B4-BE49-F238E27FC236}">
                <a16:creationId xmlns:a16="http://schemas.microsoft.com/office/drawing/2014/main" id="{3A576494-0D14-C38E-22C8-E52FFDC4D5C7}"/>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rPr>
              <a:t>Lug. 2020 - Francesco Castelli</a:t>
            </a:r>
            <a:endParaRPr kumimoji="0" lang="it-IT"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3" name="Segnaposto numero diapositiva 2">
            <a:extLst>
              <a:ext uri="{FF2B5EF4-FFF2-40B4-BE49-F238E27FC236}">
                <a16:creationId xmlns:a16="http://schemas.microsoft.com/office/drawing/2014/main" id="{592408AE-3748-BBEE-A8C3-6492EF4A585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E7B76E-65CF-8649-BFAB-B6AD26B71DD0}" type="slidenum">
              <a:rPr kumimoji="0" lang="it-IT" sz="900" b="0" i="0" u="none" strike="noStrike" kern="1200" cap="none" spc="0" normalizeH="0" baseline="0" noProof="0" smtClean="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it-IT" sz="900" b="0" i="0" u="none" strike="noStrike" kern="1200" cap="none" spc="0" normalizeH="0" baseline="0" noProof="0">
              <a:ln>
                <a:noFill/>
              </a:ln>
              <a:solidFill>
                <a:srgbClr val="5FCBE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1225559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A2304-0DD8-F80C-05AF-A89FFCC943B5}"/>
            </a:ext>
          </a:extLst>
        </p:cNvPr>
        <p:cNvGrpSpPr/>
        <p:nvPr/>
      </p:nvGrpSpPr>
      <p:grpSpPr>
        <a:xfrm>
          <a:off x="0" y="0"/>
          <a:ext cx="0" cy="0"/>
          <a:chOff x="0" y="0"/>
          <a:chExt cx="0" cy="0"/>
        </a:xfrm>
      </p:grpSpPr>
      <p:pic>
        <p:nvPicPr>
          <p:cNvPr id="47" name="Segnaposto immagine 46" descr="Persone che discutono">
            <a:extLst>
              <a:ext uri="{FF2B5EF4-FFF2-40B4-BE49-F238E27FC236}">
                <a16:creationId xmlns:a16="http://schemas.microsoft.com/office/drawing/2014/main" id="{E3C9D31E-1A72-D431-7877-9DFBBBBE2422}"/>
              </a:ext>
            </a:extLst>
          </p:cNvPr>
          <p:cNvPicPr>
            <a:picLocks noGrp="1" noChangeAspect="1"/>
          </p:cNvPicPr>
          <p:nvPr>
            <p:ph type="pic" sz="quarter" idx="22"/>
          </p:nvPr>
        </p:nvPicPr>
        <p:blipFill>
          <a:blip r:embed="rId3">
            <a:extLst>
              <a:ext uri="{28A0092B-C50C-407E-A947-70E740481C1C}">
                <a14:useLocalDpi xmlns:a14="http://schemas.microsoft.com/office/drawing/2010/main" val="0"/>
              </a:ext>
            </a:extLst>
          </a:blip>
          <a:stretch>
            <a:fillRect/>
          </a:stretch>
        </p:blipFill>
        <p:spPr>
          <a:xfrm>
            <a:off x="0" y="1350"/>
            <a:ext cx="12189599" cy="6856649"/>
          </a:xfrm>
        </p:spPr>
      </p:pic>
      <p:sp>
        <p:nvSpPr>
          <p:cNvPr id="35" name="oggetto 3" descr="Rettangolo blu">
            <a:extLst>
              <a:ext uri="{FF2B5EF4-FFF2-40B4-BE49-F238E27FC236}">
                <a16:creationId xmlns:a16="http://schemas.microsoft.com/office/drawing/2014/main" id="{8D7CB14F-592E-1DBB-C23F-32D282401308}"/>
              </a:ext>
            </a:extLst>
          </p:cNvPr>
          <p:cNvSpPr/>
          <p:nvPr/>
        </p:nvSpPr>
        <p:spPr>
          <a:xfrm>
            <a:off x="3600" y="0"/>
            <a:ext cx="12188400" cy="6858000"/>
          </a:xfrm>
          <a:custGeom>
            <a:avLst/>
            <a:gdLst/>
            <a:ahLst/>
            <a:cxnLst/>
            <a:rect l="l" t="t" r="r" b="b"/>
            <a:pathLst>
              <a:path w="12189460" h="6858000">
                <a:moveTo>
                  <a:pt x="0" y="6858000"/>
                </a:moveTo>
                <a:lnTo>
                  <a:pt x="12188952" y="6858000"/>
                </a:lnTo>
                <a:lnTo>
                  <a:pt x="12188952" y="0"/>
                </a:lnTo>
                <a:lnTo>
                  <a:pt x="0" y="0"/>
                </a:lnTo>
                <a:lnTo>
                  <a:pt x="0" y="6858000"/>
                </a:lnTo>
                <a:close/>
              </a:path>
            </a:pathLst>
          </a:custGeom>
          <a:solidFill>
            <a:schemeClr val="tx2">
              <a:alpha val="69999"/>
            </a:schemeClr>
          </a:solidFill>
        </p:spPr>
        <p:txBody>
          <a:bodyPr wrap="square" lIns="0" tIns="0" rIns="0" bIns="0" rtlCol="0"/>
          <a:lstStyle/>
          <a:p>
            <a:pPr rtl="0"/>
            <a:endParaRPr lang="it-IT" dirty="0"/>
          </a:p>
        </p:txBody>
      </p:sp>
      <p:sp>
        <p:nvSpPr>
          <p:cNvPr id="48" name="Ovale 47" descr="Ovale beige">
            <a:extLst>
              <a:ext uri="{FF2B5EF4-FFF2-40B4-BE49-F238E27FC236}">
                <a16:creationId xmlns:a16="http://schemas.microsoft.com/office/drawing/2014/main" id="{1B0FCF90-C193-83D2-7168-49B277E65CF6}"/>
              </a:ext>
            </a:extLst>
          </p:cNvPr>
          <p:cNvSpPr/>
          <p:nvPr/>
        </p:nvSpPr>
        <p:spPr>
          <a:xfrm>
            <a:off x="11562237" y="6227432"/>
            <a:ext cx="266400" cy="26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26" name="Rettangolo 25" descr="Rettangolo blu">
            <a:extLst>
              <a:ext uri="{FF2B5EF4-FFF2-40B4-BE49-F238E27FC236}">
                <a16:creationId xmlns:a16="http://schemas.microsoft.com/office/drawing/2014/main" id="{A1F6F32A-17FC-E28F-D088-FCBF161D3715}"/>
              </a:ext>
            </a:extLst>
          </p:cNvPr>
          <p:cNvSpPr/>
          <p:nvPr/>
        </p:nvSpPr>
        <p:spPr>
          <a:xfrm>
            <a:off x="0" y="2770632"/>
            <a:ext cx="12192000" cy="13167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sp>
        <p:nvSpPr>
          <p:cNvPr id="3" name="Segnaposto numero diapositiva 2">
            <a:extLst>
              <a:ext uri="{FF2B5EF4-FFF2-40B4-BE49-F238E27FC236}">
                <a16:creationId xmlns:a16="http://schemas.microsoft.com/office/drawing/2014/main" id="{69D85888-6565-339F-9389-F57067A797D0}"/>
              </a:ext>
            </a:extLst>
          </p:cNvPr>
          <p:cNvSpPr>
            <a:spLocks noGrp="1"/>
          </p:cNvSpPr>
          <p:nvPr>
            <p:ph type="sldNum" sz="quarter" idx="12"/>
          </p:nvPr>
        </p:nvSpPr>
        <p:spPr/>
        <p:txBody>
          <a:bodyPr rtlCol="0"/>
          <a:lstStyle/>
          <a:p>
            <a:pPr rtl="0"/>
            <a:fld id="{82EE24B5-652C-4DB5-B7C3-B5BBEC1280B1}" type="slidenum">
              <a:rPr lang="it-IT" sz="1000" smtClean="0"/>
              <a:t>70</a:t>
            </a:fld>
            <a:endParaRPr lang="it-IT" sz="1000" dirty="0"/>
          </a:p>
        </p:txBody>
      </p:sp>
      <p:sp>
        <p:nvSpPr>
          <p:cNvPr id="43" name="Segnaposto testo 42">
            <a:extLst>
              <a:ext uri="{FF2B5EF4-FFF2-40B4-BE49-F238E27FC236}">
                <a16:creationId xmlns:a16="http://schemas.microsoft.com/office/drawing/2014/main" id="{E487173B-A17A-47D6-36D5-7622A6B79AA4}"/>
              </a:ext>
            </a:extLst>
          </p:cNvPr>
          <p:cNvSpPr>
            <a:spLocks noGrp="1"/>
          </p:cNvSpPr>
          <p:nvPr>
            <p:ph type="body" sz="quarter" idx="20"/>
          </p:nvPr>
        </p:nvSpPr>
        <p:spPr bwMode="white">
          <a:xfrm>
            <a:off x="1256673" y="5529658"/>
            <a:ext cx="2700338" cy="738187"/>
          </a:xfrm>
        </p:spPr>
        <p:txBody>
          <a:bodyPr rtlCol="0">
            <a:normAutofit/>
          </a:bodyPr>
          <a:lstStyle/>
          <a:p>
            <a:pPr rtl="0">
              <a:lnSpc>
                <a:spcPct val="100000"/>
              </a:lnSpc>
              <a:spcBef>
                <a:spcPts val="0"/>
              </a:spcBef>
            </a:pPr>
            <a:r>
              <a:rPr lang="it-IT" dirty="0"/>
              <a:t>Francesco Castelli</a:t>
            </a:r>
          </a:p>
          <a:p>
            <a:pPr rtl="0">
              <a:lnSpc>
                <a:spcPct val="100000"/>
              </a:lnSpc>
              <a:spcBef>
                <a:spcPts val="0"/>
              </a:spcBef>
            </a:pPr>
            <a:r>
              <a:rPr lang="it-IT" sz="1600" i="1" dirty="0">
                <a:solidFill>
                  <a:schemeClr val="bg2"/>
                </a:solidFill>
                <a:latin typeface="+mn-lt"/>
              </a:rPr>
              <a:t>Socio </a:t>
            </a:r>
            <a:r>
              <a:rPr lang="it-IT" sz="1600" i="1" dirty="0" err="1">
                <a:solidFill>
                  <a:schemeClr val="bg2"/>
                </a:solidFill>
                <a:latin typeface="+mn-lt"/>
              </a:rPr>
              <a:t>Unidea</a:t>
            </a:r>
            <a:endParaRPr lang="it-IT" sz="1600" i="1" dirty="0">
              <a:solidFill>
                <a:schemeClr val="bg2"/>
              </a:solidFill>
              <a:latin typeface="+mn-lt"/>
            </a:endParaRPr>
          </a:p>
        </p:txBody>
      </p:sp>
      <p:sp>
        <p:nvSpPr>
          <p:cNvPr id="29" name="Ovale 28" descr="Cerchio beige">
            <a:extLst>
              <a:ext uri="{FF2B5EF4-FFF2-40B4-BE49-F238E27FC236}">
                <a16:creationId xmlns:a16="http://schemas.microsoft.com/office/drawing/2014/main" id="{B63BB844-5ECE-0282-FFE5-C9ECCFE4958F}"/>
              </a:ext>
            </a:extLst>
          </p:cNvPr>
          <p:cNvSpPr/>
          <p:nvPr/>
        </p:nvSpPr>
        <p:spPr>
          <a:xfrm>
            <a:off x="622594" y="1445400"/>
            <a:ext cx="3968496" cy="39672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dirty="0"/>
          </a:p>
        </p:txBody>
      </p:sp>
      <p:pic>
        <p:nvPicPr>
          <p:cNvPr id="57" name="Segnaposto immagine 56">
            <a:extLst>
              <a:ext uri="{FF2B5EF4-FFF2-40B4-BE49-F238E27FC236}">
                <a16:creationId xmlns:a16="http://schemas.microsoft.com/office/drawing/2014/main" id="{887295CA-B129-0F1D-0238-5F7B420CE481}"/>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a:stretch/>
        </p:blipFill>
        <p:spPr>
          <a:xfrm>
            <a:off x="1098082" y="1920240"/>
            <a:ext cx="3017520" cy="3017520"/>
          </a:xfrm>
        </p:spPr>
      </p:pic>
      <p:sp>
        <p:nvSpPr>
          <p:cNvPr id="16" name="Segnaposto testo 42">
            <a:extLst>
              <a:ext uri="{FF2B5EF4-FFF2-40B4-BE49-F238E27FC236}">
                <a16:creationId xmlns:a16="http://schemas.microsoft.com/office/drawing/2014/main" id="{ED1742D2-7821-D9AF-0957-D277AEF58260}"/>
              </a:ext>
            </a:extLst>
          </p:cNvPr>
          <p:cNvSpPr txBox="1">
            <a:spLocks/>
          </p:cNvSpPr>
          <p:nvPr/>
        </p:nvSpPr>
        <p:spPr bwMode="white">
          <a:xfrm>
            <a:off x="5731013" y="3059906"/>
            <a:ext cx="5831224" cy="7381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000" kern="1200">
                <a:solidFill>
                  <a:schemeClr val="bg1">
                    <a:lumMod val="95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0"/>
              </a:spcBef>
            </a:pPr>
            <a:r>
              <a:rPr lang="it-IT" sz="2400" i="1" dirty="0"/>
              <a:t>Chiusura dei lavori e saluti</a:t>
            </a:r>
            <a:endParaRPr lang="it-IT" sz="2400" i="1" dirty="0">
              <a:solidFill>
                <a:schemeClr val="bg2"/>
              </a:solidFill>
              <a:latin typeface="+mn-lt"/>
            </a:endParaRPr>
          </a:p>
        </p:txBody>
      </p:sp>
    </p:spTree>
    <p:extLst>
      <p:ext uri="{BB962C8B-B14F-4D97-AF65-F5344CB8AC3E}">
        <p14:creationId xmlns:p14="http://schemas.microsoft.com/office/powerpoint/2010/main" val="5345127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AA5BE5-F31C-A0BA-48AD-37DDBC90C7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13716000" cy="6858000"/>
          </a:xfrm>
          <a:prstGeom prst="rect">
            <a:avLst/>
          </a:prstGeom>
        </p:spPr>
      </p:pic>
      <p:sp>
        <p:nvSpPr>
          <p:cNvPr id="5" name="Segnaposto contenuto 4">
            <a:extLst>
              <a:ext uri="{FF2B5EF4-FFF2-40B4-BE49-F238E27FC236}">
                <a16:creationId xmlns:a16="http://schemas.microsoft.com/office/drawing/2014/main" id="{D5537408-2125-4CE5-92A7-F7E0FCBA31D0}"/>
              </a:ext>
            </a:extLst>
          </p:cNvPr>
          <p:cNvSpPr txBox="1">
            <a:spLocks/>
          </p:cNvSpPr>
          <p:nvPr/>
        </p:nvSpPr>
        <p:spPr>
          <a:xfrm>
            <a:off x="-1" y="1341439"/>
            <a:ext cx="6348413" cy="4140200"/>
          </a:xfrm>
          <a:prstGeom prst="rect">
            <a:avLst/>
          </a:prstGeom>
          <a:solidFill>
            <a:schemeClr val="accent2"/>
          </a:solidFill>
        </p:spPr>
        <p:txBody>
          <a:bodyPr lIns="1548000" tIns="216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kern="1200">
                <a:solidFill>
                  <a:schemeClr val="tx1">
                    <a:lumMod val="75000"/>
                    <a:lumOff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25000"/>
              </a:lnSpc>
              <a:buFont typeface="Arial" panose="020B0604020202020204" pitchFamily="34" charset="0"/>
              <a:buNone/>
            </a:pPr>
            <a:endParaRPr lang="it-IT" sz="2500" b="1" dirty="0">
              <a:solidFill>
                <a:schemeClr val="bg2">
                  <a:alpha val="50000"/>
                </a:schemeClr>
              </a:solidFill>
            </a:endParaRPr>
          </a:p>
        </p:txBody>
      </p:sp>
      <p:sp>
        <p:nvSpPr>
          <p:cNvPr id="6" name="oggetto 6" descr="Rettangolo beige">
            <a:extLst>
              <a:ext uri="{FF2B5EF4-FFF2-40B4-BE49-F238E27FC236}">
                <a16:creationId xmlns:a16="http://schemas.microsoft.com/office/drawing/2014/main" id="{B0C70F64-F3E5-413B-AF4F-E15CE944B761}"/>
              </a:ext>
            </a:extLst>
          </p:cNvPr>
          <p:cNvSpPr/>
          <p:nvPr/>
        </p:nvSpPr>
        <p:spPr bwMode="ltGray">
          <a:xfrm>
            <a:off x="931203" y="2894901"/>
            <a:ext cx="2700000" cy="0"/>
          </a:xfrm>
          <a:custGeom>
            <a:avLst/>
            <a:gdLst/>
            <a:ahLst/>
            <a:cxnLst/>
            <a:rect l="l" t="t" r="r" b="b"/>
            <a:pathLst>
              <a:path w="4206240">
                <a:moveTo>
                  <a:pt x="0" y="0"/>
                </a:moveTo>
                <a:lnTo>
                  <a:pt x="4206240" y="0"/>
                </a:lnTo>
              </a:path>
            </a:pathLst>
          </a:custGeom>
          <a:ln w="54863">
            <a:solidFill>
              <a:schemeClr val="accent1"/>
            </a:solidFill>
          </a:ln>
        </p:spPr>
        <p:txBody>
          <a:bodyPr wrap="square" lIns="0" tIns="0" rIns="0" bIns="0" rtlCol="0"/>
          <a:lstStyle/>
          <a:p>
            <a:pPr rtl="0"/>
            <a:endParaRPr lang="it-IT" dirty="0"/>
          </a:p>
        </p:txBody>
      </p:sp>
      <p:sp>
        <p:nvSpPr>
          <p:cNvPr id="2" name="Titolo 1">
            <a:extLst>
              <a:ext uri="{FF2B5EF4-FFF2-40B4-BE49-F238E27FC236}">
                <a16:creationId xmlns:a16="http://schemas.microsoft.com/office/drawing/2014/main" id="{1BD43A5E-77DF-44FD-800D-158434A3ABC6}"/>
              </a:ext>
            </a:extLst>
          </p:cNvPr>
          <p:cNvSpPr>
            <a:spLocks noGrp="1"/>
          </p:cNvSpPr>
          <p:nvPr>
            <p:ph type="title"/>
          </p:nvPr>
        </p:nvSpPr>
        <p:spPr bwMode="ltGray">
          <a:xfrm>
            <a:off x="838200" y="1701559"/>
            <a:ext cx="4859215" cy="1325563"/>
          </a:xfrm>
        </p:spPr>
        <p:txBody>
          <a:bodyPr rtlCol="0">
            <a:normAutofit/>
          </a:bodyPr>
          <a:lstStyle/>
          <a:p>
            <a:pPr rtl="0"/>
            <a:r>
              <a:rPr lang="it-IT" sz="5000" dirty="0">
                <a:solidFill>
                  <a:schemeClr val="bg1"/>
                </a:solidFill>
              </a:rPr>
              <a:t>GRAZIE</a:t>
            </a:r>
            <a:endParaRPr lang="it-IT" sz="5000" dirty="0"/>
          </a:p>
        </p:txBody>
      </p:sp>
    </p:spTree>
    <p:extLst>
      <p:ext uri="{BB962C8B-B14F-4D97-AF65-F5344CB8AC3E}">
        <p14:creationId xmlns:p14="http://schemas.microsoft.com/office/powerpoint/2010/main" val="1486951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E8A94-D6B8-3CA5-341A-0B6DFB58A239}"/>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9231F9DE-CBA5-D7B8-6991-91E250A4F482}"/>
              </a:ext>
            </a:extLst>
          </p:cNvPr>
          <p:cNvSpPr>
            <a:spLocks noGrp="1"/>
          </p:cNvSpPr>
          <p:nvPr>
            <p:ph type="title"/>
          </p:nvPr>
        </p:nvSpPr>
        <p:spPr>
          <a:xfrm>
            <a:off x="1184229" y="2020956"/>
            <a:ext cx="8596668" cy="2183295"/>
          </a:xfrm>
        </p:spPr>
        <p:txBody>
          <a:bodyPr anchor="ctr">
            <a:normAutofit fontScale="90000"/>
          </a:bodyPr>
          <a:lstStyle/>
          <a:p>
            <a:pPr algn="just"/>
            <a:r>
              <a:rPr lang="it-IT" b="1" dirty="0"/>
              <a:t>LA POLIZZA D&amp;O E’ LO STRUMENTO ASSICURATIVO CHE IN CASO DI RICHIESTA DI DANNO, METTE IN SICUREZZA IL PATRIMONIO PERSONALE DELLE PERSONE ASSICURATE, PROTEGGENDOLO SIA DAI COSTI E SPESE LEGALI PER DIFENDERSI, SIA DALL’EVENTUALE DANNO PATRIMONIALE VERO E PROPRIO</a:t>
            </a:r>
          </a:p>
        </p:txBody>
      </p:sp>
      <p:sp>
        <p:nvSpPr>
          <p:cNvPr id="4" name="Segnaposto piè di pagina 3">
            <a:extLst>
              <a:ext uri="{FF2B5EF4-FFF2-40B4-BE49-F238E27FC236}">
                <a16:creationId xmlns:a16="http://schemas.microsoft.com/office/drawing/2014/main" id="{54090600-746A-7D8D-4D5E-CA9C0508B1BC}"/>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rPr>
              <a:t>Lug. 2020 - Francesco Castelli</a:t>
            </a:r>
            <a:endParaRPr kumimoji="0" lang="it-IT"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3" name="Segnaposto numero diapositiva 2">
            <a:extLst>
              <a:ext uri="{FF2B5EF4-FFF2-40B4-BE49-F238E27FC236}">
                <a16:creationId xmlns:a16="http://schemas.microsoft.com/office/drawing/2014/main" id="{A0727D87-FD67-EFCC-68DF-D5D82EC10C3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E7B76E-65CF-8649-BFAB-B6AD26B71DD0}" type="slidenum">
              <a:rPr kumimoji="0" lang="it-IT" sz="900" b="0" i="0" u="none" strike="noStrike" kern="1200" cap="none" spc="0" normalizeH="0" baseline="0" noProof="0" smtClean="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it-IT" sz="900" b="0" i="0" u="none" strike="noStrike" kern="1200" cap="none" spc="0" normalizeH="0" baseline="0" noProof="0">
              <a:ln>
                <a:noFill/>
              </a:ln>
              <a:solidFill>
                <a:srgbClr val="5FCBE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0665465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B9520-585D-CF91-FC06-9390CCE2F502}"/>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56D8DD59-D7A5-4A8B-A248-E51BDBA7D143}"/>
              </a:ext>
            </a:extLst>
          </p:cNvPr>
          <p:cNvSpPr>
            <a:spLocks noGrp="1"/>
          </p:cNvSpPr>
          <p:nvPr>
            <p:ph type="title"/>
          </p:nvPr>
        </p:nvSpPr>
        <p:spPr>
          <a:xfrm>
            <a:off x="1184229" y="2337352"/>
            <a:ext cx="9112710" cy="2183295"/>
          </a:xfrm>
        </p:spPr>
        <p:txBody>
          <a:bodyPr anchor="ctr">
            <a:normAutofit fontScale="90000"/>
          </a:bodyPr>
          <a:lstStyle/>
          <a:p>
            <a:r>
              <a:rPr lang="it-IT" b="1" dirty="0"/>
              <a:t>LA POLIZZA D&amp;O E’ CONTRATTA DALL’AZIENDA ED ASSICURA:</a:t>
            </a:r>
            <a:br>
              <a:rPr lang="it-IT" b="1" dirty="0"/>
            </a:br>
            <a:r>
              <a:rPr lang="it-IT" b="1" dirty="0"/>
              <a:t>PRESIDENTE E VICE PRESIDENTE</a:t>
            </a:r>
            <a:br>
              <a:rPr lang="it-IT" b="1" dirty="0"/>
            </a:br>
            <a:r>
              <a:rPr lang="it-IT" b="1" dirty="0"/>
              <a:t>CONSIGLIERI DI AMMINISTRAZIONE</a:t>
            </a:r>
            <a:br>
              <a:rPr lang="it-IT" b="1" dirty="0"/>
            </a:br>
            <a:r>
              <a:rPr lang="it-IT" b="1" dirty="0"/>
              <a:t>GLI AMMINISTRATORI DI FATTO</a:t>
            </a:r>
            <a:br>
              <a:rPr lang="it-IT" b="1" dirty="0"/>
            </a:br>
            <a:r>
              <a:rPr lang="it-IT" b="1" dirty="0"/>
              <a:t>I DIRIGENTI ED I SINDACI</a:t>
            </a:r>
            <a:br>
              <a:rPr lang="it-IT" b="1" dirty="0"/>
            </a:br>
            <a:r>
              <a:rPr lang="it-IT" b="1" dirty="0"/>
              <a:t>MEMBRI CONSIGLIO DI SORVEGLIANZA</a:t>
            </a:r>
            <a:br>
              <a:rPr lang="it-IT" b="1" dirty="0"/>
            </a:br>
            <a:r>
              <a:rPr lang="it-IT" b="1" dirty="0"/>
              <a:t>MEMBRI ODV</a:t>
            </a:r>
            <a:br>
              <a:rPr lang="it-IT" b="1" dirty="0"/>
            </a:br>
            <a:r>
              <a:rPr lang="it-IT" b="1" dirty="0"/>
              <a:t>RESPONSABILE SICUREZZA</a:t>
            </a:r>
            <a:br>
              <a:rPr lang="it-IT" b="1" dirty="0"/>
            </a:br>
            <a:r>
              <a:rPr lang="it-IT" b="1" dirty="0"/>
              <a:t>RESPONSABILE PRIVACY E DPO</a:t>
            </a:r>
            <a:br>
              <a:rPr lang="it-IT" b="1" dirty="0"/>
            </a:br>
            <a:endParaRPr lang="it-IT" b="1" dirty="0"/>
          </a:p>
        </p:txBody>
      </p:sp>
      <p:sp>
        <p:nvSpPr>
          <p:cNvPr id="4" name="Segnaposto piè di pagina 3">
            <a:extLst>
              <a:ext uri="{FF2B5EF4-FFF2-40B4-BE49-F238E27FC236}">
                <a16:creationId xmlns:a16="http://schemas.microsoft.com/office/drawing/2014/main" id="{F7DD7A8E-7247-336E-7662-2FEB318EF437}"/>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rPr>
              <a:t>Lug. 2020 - Francesco Castelli</a:t>
            </a:r>
            <a:endParaRPr kumimoji="0" lang="it-IT"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sp>
        <p:nvSpPr>
          <p:cNvPr id="3" name="Segnaposto numero diapositiva 2">
            <a:extLst>
              <a:ext uri="{FF2B5EF4-FFF2-40B4-BE49-F238E27FC236}">
                <a16:creationId xmlns:a16="http://schemas.microsoft.com/office/drawing/2014/main" id="{B41D038E-EBDE-4B49-4006-1BEA3C2830C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E7B76E-65CF-8649-BFAB-B6AD26B71DD0}" type="slidenum">
              <a:rPr kumimoji="0" lang="it-IT" sz="900" b="0" i="0" u="none" strike="noStrike" kern="1200" cap="none" spc="0" normalizeH="0" baseline="0" noProof="0" smtClean="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it-IT" sz="900" b="0" i="0" u="none" strike="noStrike" kern="1200" cap="none" spc="0" normalizeH="0" baseline="0" noProof="0">
              <a:ln>
                <a:noFill/>
              </a:ln>
              <a:solidFill>
                <a:srgbClr val="5FCBE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33459713"/>
      </p:ext>
    </p:extLst>
  </p:cSld>
  <p:clrMapOvr>
    <a:masterClrMapping/>
  </p:clrMapOvr>
</p:sld>
</file>

<file path=ppt/theme/theme1.xml><?xml version="1.0" encoding="utf-8"?>
<a:theme xmlns:a="http://schemas.openxmlformats.org/drawingml/2006/main" name="Tema di Office">
  <a:themeElements>
    <a:clrScheme name="Custom 30">
      <a:dk1>
        <a:sysClr val="windowText" lastClr="000000"/>
      </a:dk1>
      <a:lt1>
        <a:sysClr val="window" lastClr="FFFFFF"/>
      </a:lt1>
      <a:dk2>
        <a:srgbClr val="00292E"/>
      </a:dk2>
      <a:lt2>
        <a:srgbClr val="64B2C1"/>
      </a:lt2>
      <a:accent1>
        <a:srgbClr val="F0CDA1"/>
      </a:accent1>
      <a:accent2>
        <a:srgbClr val="107082"/>
      </a:accent2>
      <a:accent3>
        <a:srgbClr val="054854"/>
      </a:accent3>
      <a:accent4>
        <a:srgbClr val="00AEEF"/>
      </a:accent4>
      <a:accent5>
        <a:srgbClr val="F99927"/>
      </a:accent5>
      <a:accent6>
        <a:srgbClr val="EC7216"/>
      </a:accent6>
      <a:hlink>
        <a:srgbClr val="000000"/>
      </a:hlink>
      <a:folHlink>
        <a:srgbClr val="000000"/>
      </a:folHlink>
    </a:clrScheme>
    <a:fontScheme name="Custom 25">
      <a:majorFont>
        <a:latin typeface="Gill Sans MT"/>
        <a:ea typeface=""/>
        <a:cs typeface=""/>
      </a:majorFont>
      <a:minorFont>
        <a:latin typeface="Arial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_34308458_TF23188392.potx" id="{47CFB603-F082-4F8D-A878-6C81EC5C02FE}" vid="{C3BD1E96-84C1-4E8F-975A-DD4B4CBF0ED4}"/>
    </a:ext>
  </a:extLst>
</a:theme>
</file>

<file path=ppt/theme/theme2.xml><?xml version="1.0" encoding="utf-8"?>
<a:theme xmlns:a="http://schemas.openxmlformats.org/drawingml/2006/main" name="Sfaccettatura">
  <a:themeElements>
    <a:clrScheme name="Sfaccettatura">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Sfaccettatura">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faccettatur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esentazione Unidea Broker D&amp;O" id="{600D5C95-6454-4946-A983-91D7663AF188}" vid="{10D25F27-779D-C64D-94A4-A74BD3B918C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FDD087A-3273-4D74-8700-4C8E2BE507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71946EF-A3EA-4ECB-8D9A-56C36FFF4075}">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72DAF9E5-DED4-4A50-A81B-4CC218A03F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Presentazione servizi professionali</Template>
  <TotalTime>48</TotalTime>
  <Words>5659</Words>
  <Application>Microsoft Office PowerPoint</Application>
  <PresentationFormat>Widescreen</PresentationFormat>
  <Paragraphs>428</Paragraphs>
  <Slides>71</Slides>
  <Notes>14</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71</vt:i4>
      </vt:variant>
    </vt:vector>
  </HeadingPairs>
  <TitlesOfParts>
    <vt:vector size="88" baseType="lpstr">
      <vt:lpstr>Arial</vt:lpstr>
      <vt:lpstr>Arial </vt:lpstr>
      <vt:lpstr>Calibri</vt:lpstr>
      <vt:lpstr>Calibri Light</vt:lpstr>
      <vt:lpstr>Gill Sans MT</vt:lpstr>
      <vt:lpstr>Montserrat</vt:lpstr>
      <vt:lpstr>Montserrat Bold</vt:lpstr>
      <vt:lpstr>Montserrat Light</vt:lpstr>
      <vt:lpstr>Trebuchet MS</vt:lpstr>
      <vt:lpstr>Wingdings</vt:lpstr>
      <vt:lpstr>Wingdings 2</vt:lpstr>
      <vt:lpstr>Wingdings 3</vt:lpstr>
      <vt:lpstr>Tema di Office</vt:lpstr>
      <vt:lpstr>Sfaccettatura</vt:lpstr>
      <vt:lpstr>Office Theme</vt:lpstr>
      <vt:lpstr>1_Tema di Office</vt:lpstr>
      <vt:lpstr>1_Office Theme</vt:lpstr>
      <vt:lpstr>PowerPoint Presentation</vt:lpstr>
      <vt:lpstr>SCALETTA DELL’EVENTO</vt:lpstr>
      <vt:lpstr>SCALETTA DELL’EVENTO</vt:lpstr>
      <vt:lpstr>PowerPoint Presentation</vt:lpstr>
      <vt:lpstr>PowerPoint Presentation</vt:lpstr>
      <vt:lpstr>LA POLIZZA D&amp;O E’ UN CONTRATTO DI RESPONSABILITA’ CIVILE CHE ASSICURA LE PERSONE APICALE DI UNA SOCIETA’ DI CAPITALI</vt:lpstr>
      <vt:lpstr>LA RESPONSABILITA’ DI QUESTE FIGURE AZIENDALI E’ UNA RESPONSABILITA’ DA INADEMPIMENTO E SI CONFIGURA:  a) IN UNA VIOLAZIONE DI UN OBBLIGO LORO IMPOSTO b) IN UNA CREAZIONE DI UN DANNO c) NELLA PRESENZA DI UN NESSO DI CAUSALITA’ FRA VIOLAZIONE E DANNO</vt:lpstr>
      <vt:lpstr>LA POLIZZA D&amp;O E’ LO STRUMENTO ASSICURATIVO CHE IN CASO DI RICHIESTA DI DANNO, METTE IN SICUREZZA IL PATRIMONIO PERSONALE DELLE PERSONE ASSICURATE, PROTEGGENDOLO SIA DAI COSTI E SPESE LEGALI PER DIFENDERSI, SIA DALL’EVENTUALE DANNO PATRIMONIALE VERO E PROPRIO</vt:lpstr>
      <vt:lpstr>LA POLIZZA D&amp;O E’ CONTRATTA DALL’AZIENDA ED ASSICURA: PRESIDENTE E VICE PRESIDENTE CONSIGLIERI DI AMMINISTRAZIONE GLI AMMINISTRATORI DI FATTO I DIRIGENTI ED I SINDACI MEMBRI CONSIGLIO DI SORVEGLIANZA MEMBRI ODV RESPONSABILE SICUREZZA RESPONSABILE PRIVACY E DPO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Gli impatti di nuove normative (Codice della Crisi, GDPR, DORA, NIS2) sulla responsabilità dei D&amp;O</vt:lpstr>
      <vt:lpstr>PowerPoint Presentation</vt:lpstr>
      <vt:lpstr>Perimetro giuridico della copertura </vt:lpstr>
      <vt:lpstr>Aumento delle responsabilità dei D&amp;O</vt:lpstr>
      <vt:lpstr>L’impatto sulla D&amp;O del rischio cyber…</vt:lpstr>
      <vt:lpstr>Adeguamento della normativa all’evoluzione tecnologica  e alla sviluppata ʺconnessioneʺ di aziende e P.A.</vt:lpstr>
      <vt:lpstr>PowerPoint Presentation</vt:lpstr>
      <vt:lpstr>PowerPoint Presentation</vt:lpstr>
      <vt:lpstr>Responsabilità del management</vt:lpstr>
      <vt:lpstr>PowerPoint Presentation</vt:lpstr>
      <vt:lpstr>PowerPoint Presentation</vt:lpstr>
      <vt:lpstr>PowerPoint Presentation</vt:lpstr>
      <vt:lpstr>PowerPoint Presentation</vt:lpstr>
      <vt:lpstr>PowerPoint Presentation</vt:lpstr>
      <vt:lpstr>nuovo art. 2086, comma 2</vt:lpstr>
      <vt:lpstr>Responsabilità degli amministratori - nuovo art. 2086, comma 2</vt:lpstr>
      <vt:lpstr>Denunzia al trib. ex art. 2409 c.c. e responsabilità amm.ri ex art. 2086 c.c.</vt:lpstr>
      <vt:lpstr>Responsabilità degli amministratori - quantificazione del danno (art. 378)</vt:lpstr>
      <vt:lpstr>Quantificazione del Danno - "Criterio dei Netti Patrimoniali" (segue)</vt:lpstr>
      <vt:lpstr>Quantificazione del Danno - "Criterio dei Netti Patrimoniali" (segue)</vt:lpstr>
      <vt:lpstr>Responsabilità degli amministratori - criterio del c.d. "deficit fallimentare"</vt:lpstr>
      <vt:lpstr>Nuovo art. 2086 c.c. : Quantificazione del Danno - "Criterio deficit fallimentare"</vt:lpstr>
      <vt:lpstr>Responsabilità degli amministratori (art. 378)</vt:lpstr>
      <vt:lpstr>PowerPoint Presentation</vt:lpstr>
      <vt:lpstr>PowerPoint Presentation</vt:lpstr>
      <vt:lpstr>PowerPoint Presentation</vt:lpstr>
      <vt:lpstr>PowerPoint Presentation</vt:lpstr>
      <vt:lpstr>PowerPoint Presentation</vt:lpstr>
      <vt:lpstr>Riflessioni sulla polizza</vt:lpstr>
      <vt:lpstr>PowerPoint Presentation</vt:lpstr>
      <vt:lpstr>PowerPoint Presentation</vt:lpstr>
      <vt:lpstr>PowerPoint Presentation</vt:lpstr>
      <vt:lpstr>PowerPoint Presentation</vt:lpstr>
      <vt:lpstr>PowerPoint Presentation</vt:lpstr>
      <vt:lpstr>PowerPoint Presentation</vt:lpstr>
      <vt:lpstr>Rating MCC 2024: dal bilancio alla governance</vt:lpstr>
      <vt:lpstr>PowerPoint Presentation</vt:lpstr>
      <vt:lpstr>Cos’è il Rating MCC</vt:lpstr>
      <vt:lpstr>Indicatori chiave del Rating MCC</vt:lpstr>
      <vt:lpstr>Governance e nuove normative</vt:lpstr>
      <vt:lpstr>Responsabilità penali e rating</vt:lpstr>
      <vt:lpstr>Prevenire con il Modello 231</vt:lpstr>
      <vt:lpstr>Conclusione</vt:lpstr>
      <vt:lpstr>PowerPoint Presentation</vt:lpstr>
      <vt:lpstr>GRAZIE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Jacopo Casagrande</dc:creator>
  <cp:lastModifiedBy>Jacopo Casagrande</cp:lastModifiedBy>
  <cp:revision>2</cp:revision>
  <dcterms:created xsi:type="dcterms:W3CDTF">2025-10-28T18:46:12Z</dcterms:created>
  <dcterms:modified xsi:type="dcterms:W3CDTF">2025-10-29T10:21:15Z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